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3" r:id="rId7"/>
    <p:sldId id="261" r:id="rId8"/>
    <p:sldId id="262"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815" autoAdjust="0"/>
    <p:restoredTop sz="94660"/>
  </p:normalViewPr>
  <p:slideViewPr>
    <p:cSldViewPr>
      <p:cViewPr varScale="1">
        <p:scale>
          <a:sx n="95" d="100"/>
          <a:sy n="95" d="100"/>
        </p:scale>
        <p:origin x="-96" y="-28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0974F9-A140-47A5-BBCB-5D5689D0BF72}" type="datetimeFigureOut">
              <a:rPr lang="ru-RU" smtClean="0"/>
              <a:t>26.10.2011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CC3537-5299-4374-AC18-D784DF178313}" type="slidenum">
              <a:rPr lang="ru-RU" smtClean="0"/>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26.10.2011</a:t>
            </a:fld>
            <a:endParaRPr lang="ru-RU" dirty="0"/>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dirty="0"/>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26.10.2011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26.10.2011</a:t>
            </a:fld>
            <a:endParaRPr lang="ru-RU" dirty="0"/>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dirty="0"/>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dirty="0"/>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26.10.2011</a:t>
            </a:fld>
            <a:endParaRPr lang="ru-RU" dirty="0"/>
          </a:p>
        </p:txBody>
      </p:sp>
      <p:sp>
        <p:nvSpPr>
          <p:cNvPr id="5" name="Нижний колонтитул 4"/>
          <p:cNvSpPr>
            <a:spLocks noGrp="1"/>
          </p:cNvSpPr>
          <p:nvPr>
            <p:ph type="ftr" sz="quarter" idx="11"/>
          </p:nvPr>
        </p:nvSpPr>
        <p:spPr/>
        <p:txBody>
          <a:bodyPr/>
          <a:lstStyle>
            <a:extLst/>
          </a:lstStyle>
          <a:p>
            <a:endParaRPr lang="ru-RU" dirty="0"/>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26.10.2011</a:t>
            </a:fld>
            <a:endParaRPr lang="ru-RU" dirty="0"/>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dirty="0"/>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dirty="0"/>
          </a:p>
        </p:txBody>
      </p:sp>
    </p:spTree>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26.10.2011</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26.10.2011</a:t>
            </a:fld>
            <a:endParaRPr lang="ru-RU" dirty="0"/>
          </a:p>
        </p:txBody>
      </p:sp>
      <p:sp>
        <p:nvSpPr>
          <p:cNvPr id="8" name="Нижний колонтитул 7"/>
          <p:cNvSpPr>
            <a:spLocks noGrp="1"/>
          </p:cNvSpPr>
          <p:nvPr>
            <p:ph type="ftr" sz="quarter" idx="11"/>
          </p:nvPr>
        </p:nvSpPr>
        <p:spPr/>
        <p:txBody>
          <a:bodyPr/>
          <a:lstStyle>
            <a:extLst/>
          </a:lstStyle>
          <a:p>
            <a:endParaRPr lang="ru-RU" dirty="0"/>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26.10.2011</a:t>
            </a:fld>
            <a:endParaRPr lang="ru-RU" dirty="0"/>
          </a:p>
        </p:txBody>
      </p:sp>
      <p:sp>
        <p:nvSpPr>
          <p:cNvPr id="4" name="Нижний колонтитул 3"/>
          <p:cNvSpPr>
            <a:spLocks noGrp="1"/>
          </p:cNvSpPr>
          <p:nvPr>
            <p:ph type="ftr" sz="quarter" idx="11"/>
          </p:nvPr>
        </p:nvSpPr>
        <p:spPr/>
        <p:txBody>
          <a:bodyPr/>
          <a:lstStyle>
            <a:extLst/>
          </a:lstStyle>
          <a:p>
            <a:endParaRPr lang="ru-RU" dirty="0"/>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26.10.2011</a:t>
            </a:fld>
            <a:endParaRPr lang="ru-RU" dirty="0"/>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dirty="0"/>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26.10.2011</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26.10.2011</a:t>
            </a:fld>
            <a:endParaRPr lang="ru-RU" dirty="0"/>
          </a:p>
        </p:txBody>
      </p:sp>
      <p:sp>
        <p:nvSpPr>
          <p:cNvPr id="6" name="Нижний колонтитул 5"/>
          <p:cNvSpPr>
            <a:spLocks noGrp="1"/>
          </p:cNvSpPr>
          <p:nvPr>
            <p:ph type="ftr" sz="quarter" idx="11"/>
          </p:nvPr>
        </p:nvSpPr>
        <p:spPr/>
        <p:txBody>
          <a:bodyPr/>
          <a:lstStyle>
            <a:extLst/>
          </a:lstStyle>
          <a:p>
            <a:endParaRPr lang="ru-RU" dirty="0"/>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dirty="0"/>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dirty="0"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26.10.2011</a:t>
            </a:fld>
            <a:endParaRPr lang="ru-RU" dirty="0"/>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dirty="0"/>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hyperlink" Target="http://ru.wikipedia.org/wiki/%D0%92%D0%B8%D0%BA%D0%B8%D0%BF%D0%B5%D0%B4%D0%B8%D1%8F:%D0%A1%D1%81%D1%8B%D0%BB%D0%BA%D0%B8_%D0%BD%D0%B0_%D0%B8%D1%81%D1%82%D0%BE%D1%87%D0%BD%D0%B8%D0%BA%D0%B8"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392px-Shukhov_Hyperboloid_Tower_Project_of_350_metres_of_1919_year.jpg"/>
          <p:cNvPicPr>
            <a:picLocks noChangeAspect="1"/>
          </p:cNvPicPr>
          <p:nvPr/>
        </p:nvPicPr>
        <p:blipFill>
          <a:blip r:embed="rId2"/>
          <a:stretch>
            <a:fillRect/>
          </a:stretch>
        </p:blipFill>
        <p:spPr>
          <a:xfrm>
            <a:off x="6000760" y="2071678"/>
            <a:ext cx="1435066" cy="4214842"/>
          </a:xfrm>
          <a:prstGeom prst="rect">
            <a:avLst/>
          </a:prstGeom>
        </p:spPr>
      </p:pic>
      <p:pic>
        <p:nvPicPr>
          <p:cNvPr id="11" name="Рисунок 10" descr="Alexander_Column.jpg"/>
          <p:cNvPicPr>
            <a:picLocks noChangeAspect="1"/>
          </p:cNvPicPr>
          <p:nvPr/>
        </p:nvPicPr>
        <p:blipFill>
          <a:blip r:embed="rId3"/>
          <a:stretch>
            <a:fillRect/>
          </a:stretch>
        </p:blipFill>
        <p:spPr>
          <a:xfrm>
            <a:off x="1285852" y="2071678"/>
            <a:ext cx="1428760" cy="3357586"/>
          </a:xfrm>
          <a:prstGeom prst="rect">
            <a:avLst/>
          </a:prstGeom>
        </p:spPr>
      </p:pic>
      <p:pic>
        <p:nvPicPr>
          <p:cNvPr id="13" name="Рисунок 12" descr="800px-Zinger_house_spb.jpg"/>
          <p:cNvPicPr>
            <a:picLocks noChangeAspect="1"/>
          </p:cNvPicPr>
          <p:nvPr/>
        </p:nvPicPr>
        <p:blipFill>
          <a:blip r:embed="rId4" cstate="print"/>
          <a:stretch>
            <a:fillRect/>
          </a:stretch>
        </p:blipFill>
        <p:spPr>
          <a:xfrm>
            <a:off x="2357422" y="3143248"/>
            <a:ext cx="2214577" cy="1660934"/>
          </a:xfrm>
          <a:prstGeom prst="rect">
            <a:avLst/>
          </a:prstGeom>
        </p:spPr>
      </p:pic>
      <p:pic>
        <p:nvPicPr>
          <p:cNvPr id="12" name="Рисунок 11" descr="450px-St_Basils_Cathedral_closeup.jpg"/>
          <p:cNvPicPr>
            <a:picLocks noChangeAspect="1"/>
          </p:cNvPicPr>
          <p:nvPr/>
        </p:nvPicPr>
        <p:blipFill>
          <a:blip r:embed="rId5"/>
          <a:stretch>
            <a:fillRect/>
          </a:stretch>
        </p:blipFill>
        <p:spPr>
          <a:xfrm>
            <a:off x="1285852" y="4357694"/>
            <a:ext cx="1449016" cy="1928802"/>
          </a:xfrm>
          <a:prstGeom prst="rect">
            <a:avLst/>
          </a:prstGeom>
        </p:spPr>
      </p:pic>
      <p:pic>
        <p:nvPicPr>
          <p:cNvPr id="14" name="Рисунок 13" descr="800px-Moscow_Manege07.jpg"/>
          <p:cNvPicPr>
            <a:picLocks noChangeAspect="1"/>
          </p:cNvPicPr>
          <p:nvPr/>
        </p:nvPicPr>
        <p:blipFill>
          <a:blip r:embed="rId6" cstate="print"/>
          <a:stretch>
            <a:fillRect/>
          </a:stretch>
        </p:blipFill>
        <p:spPr>
          <a:xfrm>
            <a:off x="4143372" y="3143248"/>
            <a:ext cx="2286017" cy="1571636"/>
          </a:xfrm>
          <a:prstGeom prst="rect">
            <a:avLst/>
          </a:prstGeom>
        </p:spPr>
      </p:pic>
      <p:pic>
        <p:nvPicPr>
          <p:cNvPr id="16" name="Рисунок 15" descr="SS_Peter_&amp;_Paul_Lutheran_Cathedral_in_Moscow6.JPG"/>
          <p:cNvPicPr>
            <a:picLocks noChangeAspect="1"/>
          </p:cNvPicPr>
          <p:nvPr/>
        </p:nvPicPr>
        <p:blipFill>
          <a:blip r:embed="rId7" cstate="print"/>
          <a:stretch>
            <a:fillRect/>
          </a:stretch>
        </p:blipFill>
        <p:spPr>
          <a:xfrm>
            <a:off x="5000628" y="4286256"/>
            <a:ext cx="1500198" cy="2000264"/>
          </a:xfrm>
          <a:prstGeom prst="rect">
            <a:avLst/>
          </a:prstGeom>
        </p:spPr>
      </p:pic>
      <p:pic>
        <p:nvPicPr>
          <p:cNvPr id="15" name="Рисунок 14" descr="images (9).jpg"/>
          <p:cNvPicPr>
            <a:picLocks noChangeAspect="1"/>
          </p:cNvPicPr>
          <p:nvPr/>
        </p:nvPicPr>
        <p:blipFill>
          <a:blip r:embed="rId8"/>
          <a:srcRect l="3030" t="4472" r="3030" b="6093"/>
          <a:stretch>
            <a:fillRect/>
          </a:stretch>
        </p:blipFill>
        <p:spPr>
          <a:xfrm>
            <a:off x="2714612" y="4714884"/>
            <a:ext cx="2286016" cy="1571636"/>
          </a:xfrm>
          <a:prstGeom prst="rect">
            <a:avLst/>
          </a:prstGeom>
        </p:spPr>
      </p:pic>
      <p:sp>
        <p:nvSpPr>
          <p:cNvPr id="2" name="Заголовок 1"/>
          <p:cNvSpPr>
            <a:spLocks noGrp="1"/>
          </p:cNvSpPr>
          <p:nvPr>
            <p:ph type="ctrTitle"/>
          </p:nvPr>
        </p:nvSpPr>
        <p:spPr>
          <a:xfrm>
            <a:off x="1928794" y="214314"/>
            <a:ext cx="5286412" cy="2500306"/>
          </a:xfrm>
        </p:spPr>
        <p:txBody>
          <a:bodyPr/>
          <a:lstStyle/>
          <a:p>
            <a:pPr algn="ctr"/>
            <a:r>
              <a:rPr lang="ru-RU"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архитектурные</a:t>
            </a:r>
            <a:br>
              <a:rPr lang="ru-RU"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Памятники</a:t>
            </a:r>
            <a:br>
              <a:rPr lang="ru-RU"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ru-RU"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России</a:t>
            </a:r>
            <a:endParaRPr lang="ru-RU"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239000" cy="1143000"/>
          </a:xfrm>
        </p:spPr>
        <p:txBody>
          <a:bodyPr>
            <a:normAutofit fontScale="90000"/>
          </a:bodyPr>
          <a:lstStyle/>
          <a:p>
            <a:pPr algn="ctr"/>
            <a:r>
              <a:rPr lang="ru-RU" b="1" dirty="0" smtClean="0"/>
              <a:t>Александровская колонна</a:t>
            </a:r>
            <a:br>
              <a:rPr lang="ru-RU" b="1" dirty="0" smtClean="0"/>
            </a:br>
            <a:r>
              <a:rPr lang="ru-RU" b="1" dirty="0" smtClean="0"/>
              <a:t>(</a:t>
            </a:r>
            <a:r>
              <a:rPr lang="ru-RU" b="1" i="1" dirty="0" smtClean="0"/>
              <a:t>Александрийский столп)</a:t>
            </a:r>
            <a:endParaRPr lang="ru-RU" dirty="0"/>
          </a:p>
        </p:txBody>
      </p:sp>
      <p:sp>
        <p:nvSpPr>
          <p:cNvPr id="5" name="TextBox 4"/>
          <p:cNvSpPr txBox="1"/>
          <p:nvPr/>
        </p:nvSpPr>
        <p:spPr>
          <a:xfrm>
            <a:off x="3500430" y="1500174"/>
            <a:ext cx="4786346" cy="4801314"/>
          </a:xfrm>
          <a:prstGeom prst="rect">
            <a:avLst/>
          </a:prstGeom>
          <a:noFill/>
        </p:spPr>
        <p:txBody>
          <a:bodyPr wrap="square" rtlCol="0">
            <a:spAutoFit/>
          </a:bodyPr>
          <a:lstStyle/>
          <a:p>
            <a:pPr algn="ctr"/>
            <a:r>
              <a:rPr lang="ru-RU" b="1" i="1" dirty="0" smtClean="0"/>
              <a:t>Александровская колонна</a:t>
            </a:r>
            <a:r>
              <a:rPr lang="ru-RU" b="1" i="1" dirty="0" smtClean="0"/>
              <a:t> (нередко её, возможно ошибочно, называют Александрийский столп, по </a:t>
            </a:r>
            <a:r>
              <a:rPr lang="ru-RU" b="1" i="1" dirty="0" smtClean="0"/>
              <a:t>стихотворению А</a:t>
            </a:r>
            <a:r>
              <a:rPr lang="ru-RU" b="1" i="1" dirty="0" smtClean="0"/>
              <a:t>. С. Пушкина «Памятник») — один из известнейших памятников Петербурга.</a:t>
            </a:r>
          </a:p>
          <a:p>
            <a:pPr algn="ctr"/>
            <a:r>
              <a:rPr lang="ru-RU" b="1" i="1" dirty="0" smtClean="0"/>
              <a:t>Находится в ведении музея городской скульптуры</a:t>
            </a:r>
            <a:r>
              <a:rPr lang="ru-RU" b="1" i="1" dirty="0" smtClean="0"/>
              <a:t>.</a:t>
            </a:r>
            <a:endParaRPr lang="ru-RU" b="1" i="1" dirty="0" smtClean="0"/>
          </a:p>
          <a:p>
            <a:pPr algn="ctr"/>
            <a:r>
              <a:rPr lang="ru-RU" b="1" i="1" dirty="0" smtClean="0"/>
              <a:t>Воздвигнут в стиле ампир в 1834 году в центре Дворцовой площади архитектором Огюстом Монферраном по указу императора Николая I в память о победе его старшего брата Александра I над Наполеоном</a:t>
            </a:r>
            <a:r>
              <a:rPr lang="ru-RU" i="1" dirty="0" smtClean="0"/>
              <a:t>.</a:t>
            </a:r>
          </a:p>
          <a:p>
            <a:pPr algn="ctr"/>
            <a:endParaRPr lang="ru-RU" i="1" dirty="0"/>
          </a:p>
        </p:txBody>
      </p:sp>
      <p:pic>
        <p:nvPicPr>
          <p:cNvPr id="7" name="Рисунок 6" descr="b1_378-1.jpg"/>
          <p:cNvPicPr>
            <a:picLocks noChangeAspect="1"/>
          </p:cNvPicPr>
          <p:nvPr/>
        </p:nvPicPr>
        <p:blipFill>
          <a:blip r:embed="rId2"/>
          <a:stretch>
            <a:fillRect/>
          </a:stretch>
        </p:blipFill>
        <p:spPr>
          <a:xfrm>
            <a:off x="214282" y="1285860"/>
            <a:ext cx="3155473" cy="5143536"/>
          </a:xfrm>
          <a:prstGeom prst="rect">
            <a:avLst/>
          </a:prstGeom>
        </p:spPr>
      </p:pic>
      <p:sp>
        <p:nvSpPr>
          <p:cNvPr id="10" name="TextBox 9"/>
          <p:cNvSpPr txBox="1"/>
          <p:nvPr/>
        </p:nvSpPr>
        <p:spPr>
          <a:xfrm>
            <a:off x="928662" y="357166"/>
            <a:ext cx="7215238" cy="6186309"/>
          </a:xfrm>
          <a:prstGeom prst="rect">
            <a:avLst/>
          </a:prstGeom>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ru-RU" dirty="0" smtClean="0"/>
              <a:t>В качестве источника вдохновения </a:t>
            </a:r>
            <a:r>
              <a:rPr lang="ru-RU" dirty="0" err="1" smtClean="0"/>
              <a:t>Монферрану</a:t>
            </a:r>
            <a:r>
              <a:rPr lang="ru-RU" dirty="0" smtClean="0"/>
              <a:t> была предложена Колонна Траяна в Риме.</a:t>
            </a:r>
          </a:p>
          <a:p>
            <a:r>
              <a:rPr lang="ru-RU" dirty="0" smtClean="0"/>
              <a:t>Узкие рамки проекта не позволили архитектору уйти от влияния всемирно известных образцов, и его новое произведение стало лишь лёгким видоизменением идей </a:t>
            </a:r>
            <a:r>
              <a:rPr lang="ru-RU" dirty="0" err="1" smtClean="0"/>
              <a:t>предественников</a:t>
            </a:r>
            <a:r>
              <a:rPr lang="ru-RU" dirty="0" smtClean="0"/>
              <a:t>. Художник выразил свою индивидуальность, отказавшись от использования дополнительных украшений, подобных барельефам, спирально обвивающим стержень античной колонны Траяна. </a:t>
            </a:r>
            <a:r>
              <a:rPr lang="ru-RU" dirty="0" err="1" smtClean="0"/>
              <a:t>Монферран</a:t>
            </a:r>
            <a:r>
              <a:rPr lang="ru-RU" dirty="0" smtClean="0"/>
              <a:t> показал красоту гигантского полированного монолита </a:t>
            </a:r>
            <a:r>
              <a:rPr lang="ru-RU" dirty="0" err="1" smtClean="0"/>
              <a:t>розового</a:t>
            </a:r>
            <a:r>
              <a:rPr lang="ru-RU" dirty="0" smtClean="0"/>
              <a:t> гранита высотой 25,6 метров (12 саженей).</a:t>
            </a:r>
          </a:p>
          <a:p>
            <a:r>
              <a:rPr lang="ru-RU" dirty="0" smtClean="0"/>
              <a:t> </a:t>
            </a:r>
          </a:p>
          <a:p>
            <a:r>
              <a:rPr lang="ru-RU" dirty="0" err="1" smtClean="0"/>
              <a:t>Вандомская</a:t>
            </a:r>
            <a:r>
              <a:rPr lang="ru-RU" dirty="0" smtClean="0"/>
              <a:t> колонна </a:t>
            </a:r>
            <a:r>
              <a:rPr lang="ru-RU" dirty="0" smtClean="0"/>
              <a:t>в Париже</a:t>
            </a:r>
            <a:r>
              <a:rPr lang="ru-RU" dirty="0" smtClean="0"/>
              <a:t> — памятник Наполеону</a:t>
            </a:r>
          </a:p>
          <a:p>
            <a:r>
              <a:rPr lang="ru-RU" dirty="0" smtClean="0"/>
              <a:t>Кроме того, </a:t>
            </a:r>
            <a:r>
              <a:rPr lang="ru-RU" dirty="0" err="1" smtClean="0"/>
              <a:t>Монферран</a:t>
            </a:r>
            <a:r>
              <a:rPr lang="ru-RU" dirty="0" smtClean="0"/>
              <a:t> сделал свой монумент выше всех существующих. В этом новом виде 24 сентября 1829 года проект без скульптурного завершения был утверждён государем.</a:t>
            </a:r>
          </a:p>
          <a:p>
            <a:r>
              <a:rPr lang="ru-RU" dirty="0" smtClean="0"/>
              <a:t>Строительство велось с 1829 </a:t>
            </a:r>
            <a:r>
              <a:rPr lang="ru-RU" dirty="0" smtClean="0"/>
              <a:t>года</a:t>
            </a:r>
            <a:r>
              <a:rPr lang="ru-RU" baseline="30000" dirty="0" smtClean="0"/>
              <a:t>[</a:t>
            </a:r>
            <a:r>
              <a:rPr lang="ru-RU" dirty="0" smtClean="0"/>
              <a:t>по</a:t>
            </a:r>
            <a:r>
              <a:rPr lang="ru-RU" dirty="0" smtClean="0"/>
              <a:t> 1834 год. С 1831 года председателем «Комиссии о построении Исаакиевского собора», отвечавшей и за установку колонны был назначен граф Ю. П. </a:t>
            </a:r>
            <a:r>
              <a:rPr lang="ru-RU" dirty="0" err="1" smtClean="0"/>
              <a:t>Литта</a:t>
            </a:r>
            <a:r>
              <a:rPr lang="ru-RU" dirty="0" smtClean="0"/>
              <a:t>.</a:t>
            </a:r>
            <a:endParaRPr lang="ru-RU" dirty="0" smtClean="0"/>
          </a:p>
          <a:p>
            <a:r>
              <a:rPr lang="ru-RU" i="1" dirty="0" smtClean="0"/>
              <a:t/>
            </a:r>
            <a:br>
              <a:rPr lang="ru-RU" i="1" dirty="0" smtClean="0"/>
            </a:br>
            <a:r>
              <a:rPr lang="ru-RU" i="1" dirty="0" smtClean="0"/>
              <a:t> </a:t>
            </a:r>
            <a:endParaRPr lang="ru-RU" dirty="0" smtClean="0"/>
          </a:p>
          <a:p>
            <a:endParaRPr lang="ru-RU" dirty="0"/>
          </a:p>
        </p:txBody>
      </p:sp>
      <p:pic>
        <p:nvPicPr>
          <p:cNvPr id="11" name="Рисунок 10" descr="Colonne_Vendôme.jpg"/>
          <p:cNvPicPr>
            <a:picLocks noChangeAspect="1"/>
          </p:cNvPicPr>
          <p:nvPr/>
        </p:nvPicPr>
        <p:blipFill>
          <a:blip r:embed="rId3"/>
          <a:stretch>
            <a:fillRect/>
          </a:stretch>
        </p:blipFill>
        <p:spPr>
          <a:xfrm>
            <a:off x="4643438" y="142852"/>
            <a:ext cx="2000232" cy="6031312"/>
          </a:xfrm>
          <a:prstGeom prst="rect">
            <a:avLst/>
          </a:prstGeom>
          <a:ln>
            <a:noFill/>
          </a:ln>
          <a:effectLst>
            <a:softEdge rad="112500"/>
          </a:effectLst>
        </p:spPr>
      </p:pic>
      <p:pic>
        <p:nvPicPr>
          <p:cNvPr id="13" name="Рисунок 12" descr="Roma-colonna_di_trainao.jpg"/>
          <p:cNvPicPr>
            <a:picLocks noChangeAspect="1"/>
          </p:cNvPicPr>
          <p:nvPr/>
        </p:nvPicPr>
        <p:blipFill>
          <a:blip r:embed="rId4"/>
          <a:stretch>
            <a:fillRect/>
          </a:stretch>
        </p:blipFill>
        <p:spPr>
          <a:xfrm>
            <a:off x="285720" y="214290"/>
            <a:ext cx="3143273" cy="5286412"/>
          </a:xfrm>
          <a:prstGeom prst="rect">
            <a:avLst/>
          </a:prstGeom>
          <a:ln>
            <a:noFill/>
          </a:ln>
          <a:effectLst>
            <a:softEdge rad="112500"/>
          </a:effectLst>
        </p:spPr>
      </p:pic>
      <p:sp>
        <p:nvSpPr>
          <p:cNvPr id="14" name="TextBox 13"/>
          <p:cNvSpPr txBox="1"/>
          <p:nvPr/>
        </p:nvSpPr>
        <p:spPr>
          <a:xfrm>
            <a:off x="1142976" y="5429264"/>
            <a:ext cx="3071834"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u-RU" dirty="0" smtClean="0"/>
              <a:t>Колонна Траяна в Риме — прообраз Александровской колонны</a:t>
            </a:r>
            <a:endParaRPr lang="ru-RU" dirty="0"/>
          </a:p>
        </p:txBody>
      </p:sp>
      <p:sp>
        <p:nvSpPr>
          <p:cNvPr id="15" name="TextBox 14"/>
          <p:cNvSpPr txBox="1"/>
          <p:nvPr/>
        </p:nvSpPr>
        <p:spPr>
          <a:xfrm>
            <a:off x="6572264" y="5214950"/>
            <a:ext cx="1928826" cy="147732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u-RU" dirty="0" err="1" smtClean="0"/>
              <a:t>Вандомская</a:t>
            </a:r>
            <a:r>
              <a:rPr lang="ru-RU" dirty="0" smtClean="0"/>
              <a:t> колонна </a:t>
            </a:r>
            <a:r>
              <a:rPr lang="ru-RU" dirty="0" smtClean="0"/>
              <a:t>в Париже</a:t>
            </a:r>
            <a:r>
              <a:rPr lang="ru-RU" dirty="0" smtClean="0"/>
              <a:t> — памятник Наполеону</a:t>
            </a:r>
            <a:endParaRPr lang="ru-RU"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7"/>
                                        </p:tgtEl>
                                      </p:cBhvr>
                                    </p:animEffect>
                                    <p:anim calcmode="lin" valueType="num">
                                      <p:cBhvr>
                                        <p:cTn id="19" dur="1000"/>
                                        <p:tgtEl>
                                          <p:spTgt spid="7"/>
                                        </p:tgtEl>
                                        <p:attrNameLst>
                                          <p:attrName>ppt_x</p:attrName>
                                        </p:attrNameLst>
                                      </p:cBhvr>
                                      <p:tavLst>
                                        <p:tav tm="0">
                                          <p:val>
                                            <p:strVal val="ppt_x"/>
                                          </p:val>
                                        </p:tav>
                                        <p:tav tm="100000">
                                          <p:val>
                                            <p:strVal val="ppt_x"/>
                                          </p:val>
                                        </p:tav>
                                      </p:tavLst>
                                    </p:anim>
                                    <p:anim calcmode="lin" valueType="num">
                                      <p:cBhvr>
                                        <p:cTn id="20" dur="1000"/>
                                        <p:tgtEl>
                                          <p:spTgt spid="7"/>
                                        </p:tgtEl>
                                        <p:attrNameLst>
                                          <p:attrName>ppt_y</p:attrName>
                                        </p:attrNameLst>
                                      </p:cBhvr>
                                      <p:tavLst>
                                        <p:tav tm="0">
                                          <p:val>
                                            <p:strVal val="ppt_y"/>
                                          </p:val>
                                        </p:tav>
                                        <p:tav tm="100000">
                                          <p:val>
                                            <p:strVal val="ppt_y+.1"/>
                                          </p:val>
                                        </p:tav>
                                      </p:tavLst>
                                    </p:anim>
                                    <p:set>
                                      <p:cBhvr>
                                        <p:cTn id="21" dur="1" fill="hold">
                                          <p:stCondLst>
                                            <p:cond delay="999"/>
                                          </p:stCondLst>
                                        </p:cTn>
                                        <p:tgtEl>
                                          <p:spTgt spid="7"/>
                                        </p:tgtEl>
                                        <p:attrNameLst>
                                          <p:attrName>style.visibility</p:attrName>
                                        </p:attrNameLst>
                                      </p:cBhvr>
                                      <p:to>
                                        <p:strVal val="hidden"/>
                                      </p:to>
                                    </p:set>
                                  </p:childTnLst>
                                </p:cTn>
                              </p:par>
                              <p:par>
                                <p:cTn id="22" presetID="9" presetClass="exit" presetSubtype="0" fill="hold" grpId="0" nodeType="withEffect">
                                  <p:stCondLst>
                                    <p:cond delay="0"/>
                                  </p:stCondLst>
                                  <p:childTnLst>
                                    <p:animEffect transition="out" filter="dissolve">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par>
                                <p:cTn id="25" presetID="47" presetClass="exit" presetSubtype="0" fill="hold" grpId="1" nodeType="withEffect">
                                  <p:stCondLst>
                                    <p:cond delay="0"/>
                                  </p:stCondLst>
                                  <p:childTnLst>
                                    <p:animEffect transition="out" filter="fade">
                                      <p:cBhvr>
                                        <p:cTn id="26" dur="1000"/>
                                        <p:tgtEl>
                                          <p:spTgt spid="5"/>
                                        </p:tgtEl>
                                      </p:cBhvr>
                                    </p:animEffect>
                                    <p:anim calcmode="lin" valueType="num">
                                      <p:cBhvr>
                                        <p:cTn id="27" dur="1000"/>
                                        <p:tgtEl>
                                          <p:spTgt spid="5"/>
                                        </p:tgtEl>
                                        <p:attrNameLst>
                                          <p:attrName>ppt_x</p:attrName>
                                        </p:attrNameLst>
                                      </p:cBhvr>
                                      <p:tavLst>
                                        <p:tav tm="0">
                                          <p:val>
                                            <p:strVal val="ppt_x"/>
                                          </p:val>
                                        </p:tav>
                                        <p:tav tm="100000">
                                          <p:val>
                                            <p:strVal val="ppt_x"/>
                                          </p:val>
                                        </p:tav>
                                      </p:tavLst>
                                    </p:anim>
                                    <p:anim calcmode="lin" valueType="num">
                                      <p:cBhvr>
                                        <p:cTn id="28" dur="1000"/>
                                        <p:tgtEl>
                                          <p:spTgt spid="5"/>
                                        </p:tgtEl>
                                        <p:attrNameLst>
                                          <p:attrName>ppt_y</p:attrName>
                                        </p:attrNameLst>
                                      </p:cBhvr>
                                      <p:tavLst>
                                        <p:tav tm="0">
                                          <p:val>
                                            <p:strVal val="ppt_y"/>
                                          </p:val>
                                        </p:tav>
                                        <p:tav tm="100000">
                                          <p:val>
                                            <p:strVal val="ppt_y-.1"/>
                                          </p:val>
                                        </p:tav>
                                      </p:tavLst>
                                    </p:anim>
                                    <p:set>
                                      <p:cBhvr>
                                        <p:cTn id="29" dur="1" fill="hold">
                                          <p:stCondLst>
                                            <p:cond delay="999"/>
                                          </p:stCondLst>
                                        </p:cTn>
                                        <p:tgtEl>
                                          <p:spTgt spid="5"/>
                                        </p:tgtEl>
                                        <p:attrNameLst>
                                          <p:attrName>style.visibility</p:attrName>
                                        </p:attrNameLst>
                                      </p:cBhvr>
                                      <p:to>
                                        <p:strVal val="hidden"/>
                                      </p:to>
                                    </p:set>
                                  </p:childTnLst>
                                </p:cTn>
                              </p:par>
                            </p:childTnLst>
                          </p:cTn>
                        </p:par>
                        <p:par>
                          <p:cTn id="30" fill="hold">
                            <p:stCondLst>
                              <p:cond delay="1000"/>
                            </p:stCondLst>
                            <p:childTnLst>
                              <p:par>
                                <p:cTn id="31" presetID="12" presetClass="entr" presetSubtype="4" fill="hold" grpId="0" nodeType="afterEffect">
                                  <p:stCondLst>
                                    <p:cond delay="500"/>
                                  </p:stCondLst>
                                  <p:childTnLst>
                                    <p:set>
                                      <p:cBhvr>
                                        <p:cTn id="32" dur="1" fill="hold">
                                          <p:stCondLst>
                                            <p:cond delay="0"/>
                                          </p:stCondLst>
                                        </p:cTn>
                                        <p:tgtEl>
                                          <p:spTgt spid="10"/>
                                        </p:tgtEl>
                                        <p:attrNameLst>
                                          <p:attrName>style.visibility</p:attrName>
                                        </p:attrNameLst>
                                      </p:cBhvr>
                                      <p:to>
                                        <p:strVal val="visible"/>
                                      </p:to>
                                    </p:set>
                                    <p:animEffect transition="in" filter="slide(fromBottom)">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xit" presetSubtype="4" fill="hold" grpId="1" nodeType="clickEffect">
                                  <p:stCondLst>
                                    <p:cond delay="0"/>
                                  </p:stCondLst>
                                  <p:childTnLst>
                                    <p:anim calcmode="lin" valueType="num">
                                      <p:cBhvr additive="base">
                                        <p:cTn id="37" dur="5000"/>
                                        <p:tgtEl>
                                          <p:spTgt spid="10"/>
                                        </p:tgtEl>
                                        <p:attrNameLst>
                                          <p:attrName>ppt_x</p:attrName>
                                        </p:attrNameLst>
                                      </p:cBhvr>
                                      <p:tavLst>
                                        <p:tav tm="0">
                                          <p:val>
                                            <p:strVal val="ppt_x"/>
                                          </p:val>
                                        </p:tav>
                                        <p:tav tm="100000">
                                          <p:val>
                                            <p:strVal val="ppt_x"/>
                                          </p:val>
                                        </p:tav>
                                      </p:tavLst>
                                    </p:anim>
                                    <p:anim calcmode="lin" valueType="num">
                                      <p:cBhvr additive="base">
                                        <p:cTn id="38" dur="5000"/>
                                        <p:tgtEl>
                                          <p:spTgt spid="10"/>
                                        </p:tgtEl>
                                        <p:attrNameLst>
                                          <p:attrName>ppt_y</p:attrName>
                                        </p:attrNameLst>
                                      </p:cBhvr>
                                      <p:tavLst>
                                        <p:tav tm="0">
                                          <p:val>
                                            <p:strVal val="ppt_y"/>
                                          </p:val>
                                        </p:tav>
                                        <p:tav tm="100000">
                                          <p:val>
                                            <p:strVal val="1+ppt_h/2"/>
                                          </p:val>
                                        </p:tav>
                                      </p:tavLst>
                                    </p:anim>
                                    <p:set>
                                      <p:cBhvr>
                                        <p:cTn id="39" dur="1" fill="hold">
                                          <p:stCondLst>
                                            <p:cond delay="4999"/>
                                          </p:stCondLst>
                                        </p:cTn>
                                        <p:tgtEl>
                                          <p:spTgt spid="10"/>
                                        </p:tgtEl>
                                        <p:attrNameLst>
                                          <p:attrName>style.visibility</p:attrName>
                                        </p:attrNameLst>
                                      </p:cBhvr>
                                      <p:to>
                                        <p:strVal val="hidden"/>
                                      </p:to>
                                    </p:set>
                                  </p:childTnLst>
                                </p:cTn>
                              </p:par>
                              <p:par>
                                <p:cTn id="40" presetID="37" presetClass="exit" presetSubtype="0" fill="hold" grpId="2" nodeType="withEffect">
                                  <p:stCondLst>
                                    <p:cond delay="0"/>
                                  </p:stCondLst>
                                  <p:childTnLst>
                                    <p:animEffect transition="out" filter="fade">
                                      <p:cBhvr>
                                        <p:cTn id="41" dur="1000"/>
                                        <p:tgtEl>
                                          <p:spTgt spid="10"/>
                                        </p:tgtEl>
                                      </p:cBhvr>
                                    </p:animEffect>
                                    <p:anim calcmode="lin" valueType="num">
                                      <p:cBhvr>
                                        <p:cTn id="42" dur="1000"/>
                                        <p:tgtEl>
                                          <p:spTgt spid="10"/>
                                        </p:tgtEl>
                                        <p:attrNameLst>
                                          <p:attrName>ppt_x</p:attrName>
                                        </p:attrNameLst>
                                      </p:cBhvr>
                                      <p:tavLst>
                                        <p:tav tm="0">
                                          <p:val>
                                            <p:strVal val="ppt_x"/>
                                          </p:val>
                                        </p:tav>
                                        <p:tav tm="100000">
                                          <p:val>
                                            <p:strVal val="ppt_x"/>
                                          </p:val>
                                        </p:tav>
                                      </p:tavLst>
                                    </p:anim>
                                    <p:anim calcmode="lin" valueType="num">
                                      <p:cBhvr>
                                        <p:cTn id="43" dur="100" decel="100000"/>
                                        <p:tgtEl>
                                          <p:spTgt spid="10"/>
                                        </p:tgtEl>
                                        <p:attrNameLst>
                                          <p:attrName>ppt_y</p:attrName>
                                        </p:attrNameLst>
                                      </p:cBhvr>
                                      <p:tavLst>
                                        <p:tav tm="0">
                                          <p:val>
                                            <p:strVal val="ppt_y"/>
                                          </p:val>
                                        </p:tav>
                                        <p:tav tm="100000">
                                          <p:val>
                                            <p:strVal val="ppt_y-.03"/>
                                          </p:val>
                                        </p:tav>
                                      </p:tavLst>
                                    </p:anim>
                                    <p:anim calcmode="lin" valueType="num">
                                      <p:cBhvr>
                                        <p:cTn id="44" dur="900" accel="100000">
                                          <p:stCondLst>
                                            <p:cond delay="100"/>
                                          </p:stCondLst>
                                        </p:cTn>
                                        <p:tgtEl>
                                          <p:spTgt spid="10"/>
                                        </p:tgtEl>
                                        <p:attrNameLst>
                                          <p:attrName>ppt_y</p:attrName>
                                        </p:attrNameLst>
                                      </p:cBhvr>
                                      <p:tavLst>
                                        <p:tav tm="0">
                                          <p:val>
                                            <p:strVal val="ppt_y"/>
                                          </p:val>
                                        </p:tav>
                                        <p:tav tm="100000">
                                          <p:val>
                                            <p:strVal val="ppt_y+1"/>
                                          </p:val>
                                        </p:tav>
                                      </p:tavLst>
                                    </p:anim>
                                    <p:set>
                                      <p:cBhvr>
                                        <p:cTn id="45" dur="1" fill="hold">
                                          <p:stCondLst>
                                            <p:cond delay="999"/>
                                          </p:stCondLst>
                                        </p:cTn>
                                        <p:tgtEl>
                                          <p:spTgt spid="10"/>
                                        </p:tgtEl>
                                        <p:attrNameLst>
                                          <p:attrName>style.visibility</p:attrName>
                                        </p:attrNameLst>
                                      </p:cBhvr>
                                      <p:to>
                                        <p:strVal val="hidden"/>
                                      </p:to>
                                    </p:set>
                                  </p:childTnLst>
                                </p:cTn>
                              </p:par>
                              <p:par>
                                <p:cTn id="46" presetID="55"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strVal val="#ppt_w*0.70"/>
                                          </p:val>
                                        </p:tav>
                                        <p:tav tm="100000">
                                          <p:val>
                                            <p:strVal val="#ppt_w"/>
                                          </p:val>
                                        </p:tav>
                                      </p:tavLst>
                                    </p:anim>
                                    <p:anim calcmode="lin" valueType="num">
                                      <p:cBhvr>
                                        <p:cTn id="49" dur="1000" fill="hold"/>
                                        <p:tgtEl>
                                          <p:spTgt spid="13"/>
                                        </p:tgtEl>
                                        <p:attrNameLst>
                                          <p:attrName>ppt_h</p:attrName>
                                        </p:attrNameLst>
                                      </p:cBhvr>
                                      <p:tavLst>
                                        <p:tav tm="0">
                                          <p:val>
                                            <p:strVal val="#ppt_h"/>
                                          </p:val>
                                        </p:tav>
                                        <p:tav tm="100000">
                                          <p:val>
                                            <p:strVal val="#ppt_h"/>
                                          </p:val>
                                        </p:tav>
                                      </p:tavLst>
                                    </p:anim>
                                    <p:animEffect transition="in" filter="fade">
                                      <p:cBhvr>
                                        <p:cTn id="50" dur="1000"/>
                                        <p:tgtEl>
                                          <p:spTgt spid="13"/>
                                        </p:tgtEl>
                                      </p:cBhvr>
                                    </p:animEffect>
                                  </p:childTnLst>
                                </p:cTn>
                              </p:par>
                              <p:par>
                                <p:cTn id="51" presetID="55"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strVal val="#ppt_w*0.70"/>
                                          </p:val>
                                        </p:tav>
                                        <p:tav tm="100000">
                                          <p:val>
                                            <p:strVal val="#ppt_w"/>
                                          </p:val>
                                        </p:tav>
                                      </p:tavLst>
                                    </p:anim>
                                    <p:anim calcmode="lin" valueType="num">
                                      <p:cBhvr>
                                        <p:cTn id="54" dur="1000" fill="hold"/>
                                        <p:tgtEl>
                                          <p:spTgt spid="11"/>
                                        </p:tgtEl>
                                        <p:attrNameLst>
                                          <p:attrName>ppt_h</p:attrName>
                                        </p:attrNameLst>
                                      </p:cBhvr>
                                      <p:tavLst>
                                        <p:tav tm="0">
                                          <p:val>
                                            <p:strVal val="#ppt_h"/>
                                          </p:val>
                                        </p:tav>
                                        <p:tav tm="100000">
                                          <p:val>
                                            <p:strVal val="#ppt_h"/>
                                          </p:val>
                                        </p:tav>
                                      </p:tavLst>
                                    </p:anim>
                                    <p:animEffect transition="in" filter="fade">
                                      <p:cBhvr>
                                        <p:cTn id="55" dur="1000"/>
                                        <p:tgtEl>
                                          <p:spTgt spid="11"/>
                                        </p:tgtEl>
                                      </p:cBhvr>
                                    </p:animEffect>
                                  </p:childTnLst>
                                </p:cTn>
                              </p:par>
                              <p:par>
                                <p:cTn id="56" presetID="55" presetClass="entr" presetSubtype="0"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1000" fill="hold"/>
                                        <p:tgtEl>
                                          <p:spTgt spid="14"/>
                                        </p:tgtEl>
                                        <p:attrNameLst>
                                          <p:attrName>ppt_w</p:attrName>
                                        </p:attrNameLst>
                                      </p:cBhvr>
                                      <p:tavLst>
                                        <p:tav tm="0">
                                          <p:val>
                                            <p:strVal val="#ppt_w*0.70"/>
                                          </p:val>
                                        </p:tav>
                                        <p:tav tm="100000">
                                          <p:val>
                                            <p:strVal val="#ppt_w"/>
                                          </p:val>
                                        </p:tav>
                                      </p:tavLst>
                                    </p:anim>
                                    <p:anim calcmode="lin" valueType="num">
                                      <p:cBhvr>
                                        <p:cTn id="59" dur="1000" fill="hold"/>
                                        <p:tgtEl>
                                          <p:spTgt spid="14"/>
                                        </p:tgtEl>
                                        <p:attrNameLst>
                                          <p:attrName>ppt_h</p:attrName>
                                        </p:attrNameLst>
                                      </p:cBhvr>
                                      <p:tavLst>
                                        <p:tav tm="0">
                                          <p:val>
                                            <p:strVal val="#ppt_h"/>
                                          </p:val>
                                        </p:tav>
                                        <p:tav tm="100000">
                                          <p:val>
                                            <p:strVal val="#ppt_h"/>
                                          </p:val>
                                        </p:tav>
                                      </p:tavLst>
                                    </p:anim>
                                    <p:animEffect transition="in" filter="fade">
                                      <p:cBhvr>
                                        <p:cTn id="60" dur="1000"/>
                                        <p:tgtEl>
                                          <p:spTgt spid="14"/>
                                        </p:tgtEl>
                                      </p:cBhvr>
                                    </p:animEffect>
                                  </p:childTnLst>
                                </p:cTn>
                              </p:par>
                              <p:par>
                                <p:cTn id="61" presetID="55" presetClass="entr" presetSubtype="0"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strVal val="#ppt_w*0.70"/>
                                          </p:val>
                                        </p:tav>
                                        <p:tav tm="100000">
                                          <p:val>
                                            <p:strVal val="#ppt_w"/>
                                          </p:val>
                                        </p:tav>
                                      </p:tavLst>
                                    </p:anim>
                                    <p:anim calcmode="lin" valueType="num">
                                      <p:cBhvr>
                                        <p:cTn id="64" dur="1000" fill="hold"/>
                                        <p:tgtEl>
                                          <p:spTgt spid="15"/>
                                        </p:tgtEl>
                                        <p:attrNameLst>
                                          <p:attrName>ppt_h</p:attrName>
                                        </p:attrNameLst>
                                      </p:cBhvr>
                                      <p:tavLst>
                                        <p:tav tm="0">
                                          <p:val>
                                            <p:strVal val="#ppt_h"/>
                                          </p:val>
                                        </p:tav>
                                        <p:tav tm="100000">
                                          <p:val>
                                            <p:strVal val="#ppt_h"/>
                                          </p:val>
                                        </p:tav>
                                      </p:tavLst>
                                    </p:anim>
                                    <p:animEffect transition="in" filter="fade">
                                      <p:cBhvr>
                                        <p:cTn id="6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10" grpId="0" animBg="1"/>
      <p:bldP spid="10" grpId="1" animBg="1"/>
      <p:bldP spid="10" grpId="2" animBg="1"/>
      <p:bldP spid="14"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smtClean="0"/>
              <a:t>Храм Василия Блаженного</a:t>
            </a:r>
            <a:br>
              <a:rPr lang="ru-RU" b="0" dirty="0" smtClean="0"/>
            </a:br>
            <a:endParaRPr lang="ru-RU" dirty="0"/>
          </a:p>
        </p:txBody>
      </p:sp>
      <p:sp>
        <p:nvSpPr>
          <p:cNvPr id="3" name="Содержимое 2"/>
          <p:cNvSpPr>
            <a:spLocks noGrp="1"/>
          </p:cNvSpPr>
          <p:nvPr>
            <p:ph idx="1"/>
          </p:nvPr>
        </p:nvSpPr>
        <p:spPr>
          <a:xfrm>
            <a:off x="428596" y="1857364"/>
            <a:ext cx="4357718" cy="3962724"/>
          </a:xfrm>
        </p:spPr>
        <p:txBody>
          <a:bodyPr>
            <a:noAutofit/>
          </a:bodyPr>
          <a:lstStyle/>
          <a:p>
            <a:pPr algn="ctr"/>
            <a:r>
              <a:rPr lang="ru-RU" sz="1600" i="1" dirty="0" smtClean="0">
                <a:latin typeface="Arial" pitchFamily="34" charset="0"/>
                <a:cs typeface="Arial" pitchFamily="34" charset="0"/>
              </a:rPr>
              <a:t>Собор Покрова Пресвятой Богородицы, что на Рву, также называемый Собор Василия Блаженного — православный храм, расположенный на Красной площади Китай-города в Москве. Широко известный памятник </a:t>
            </a:r>
            <a:r>
              <a:rPr lang="ru-RU" sz="1600" i="1" dirty="0" smtClean="0">
                <a:latin typeface="Arial" pitchFamily="34" charset="0"/>
                <a:cs typeface="Arial" pitchFamily="34" charset="0"/>
              </a:rPr>
              <a:t>русской архитектуры</a:t>
            </a:r>
            <a:r>
              <a:rPr lang="ru-RU" sz="1600" i="1" dirty="0" smtClean="0">
                <a:latin typeface="Arial" pitchFamily="34" charset="0"/>
                <a:cs typeface="Arial" pitchFamily="34" charset="0"/>
              </a:rPr>
              <a:t>. До XVII века обычно назывался Троицким, так как первоначальный деревянный храм был посвящён Святой Троице; был также известен как «иерусалимский», что связано как с посвящением одного из приделов, так и с совершавшимся в Вербное воскресенье крестным ходом к нему из Успенского собора с «шествием на осляти</a:t>
            </a:r>
            <a:r>
              <a:rPr lang="ru-RU" sz="1600" i="1" dirty="0" smtClean="0">
                <a:latin typeface="Arial" pitchFamily="34" charset="0"/>
                <a:cs typeface="Arial" pitchFamily="34" charset="0"/>
              </a:rPr>
              <a:t>» Патриарха</a:t>
            </a:r>
            <a:r>
              <a:rPr lang="ru-RU" sz="1600" i="1" dirty="0" smtClean="0">
                <a:latin typeface="Arial" pitchFamily="34" charset="0"/>
                <a:cs typeface="Arial" pitchFamily="34" charset="0"/>
              </a:rPr>
              <a:t>.</a:t>
            </a:r>
            <a:endParaRPr lang="ru-RU" sz="1600" i="1" dirty="0">
              <a:latin typeface="Arial" pitchFamily="34" charset="0"/>
              <a:cs typeface="Arial" pitchFamily="34" charset="0"/>
            </a:endParaRPr>
          </a:p>
        </p:txBody>
      </p:sp>
      <p:pic>
        <p:nvPicPr>
          <p:cNvPr id="4" name="Рисунок 3" descr="300px-St_Basils_CathedralR.jpg"/>
          <p:cNvPicPr>
            <a:picLocks noChangeAspect="1"/>
          </p:cNvPicPr>
          <p:nvPr/>
        </p:nvPicPr>
        <p:blipFill>
          <a:blip r:embed="rId2"/>
          <a:stretch>
            <a:fillRect/>
          </a:stretch>
        </p:blipFill>
        <p:spPr>
          <a:xfrm>
            <a:off x="4857752" y="1357298"/>
            <a:ext cx="3810000" cy="50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p:cNvSpPr txBox="1"/>
          <p:nvPr/>
        </p:nvSpPr>
        <p:spPr>
          <a:xfrm>
            <a:off x="1000100" y="285728"/>
            <a:ext cx="6786610" cy="618630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u-RU" dirty="0" smtClean="0"/>
              <a:t>Покровский собор был построен в 1555—1561 годах по </a:t>
            </a:r>
            <a:r>
              <a:rPr lang="ru-RU" dirty="0" smtClean="0"/>
              <a:t>приказу Ивана </a:t>
            </a:r>
            <a:r>
              <a:rPr lang="ru-RU" dirty="0" smtClean="0"/>
              <a:t>Грозного в память о взятии Казани и победе над Казанским ханством. Существует несколько версий о создателях собора. По одной из версий, архитектором был известный псковский мастер Постник Яковлев по прозвищу Барма. По другой, широко известной версии Барма и Постник — два разных архитектора, оба участвовавших в строительстве, эта версия ныне устарела</a:t>
            </a:r>
            <a:r>
              <a:rPr lang="ru-RU" dirty="0" smtClean="0"/>
              <a:t>.</a:t>
            </a:r>
            <a:r>
              <a:rPr lang="ru-RU" i="1" baseline="30000" dirty="0" smtClean="0">
                <a:hlinkClick r:id="rId3" tooltip="Википедия:Ссылки на источники"/>
              </a:rPr>
              <a:t> </a:t>
            </a:r>
            <a:r>
              <a:rPr lang="ru-RU" dirty="0" smtClean="0"/>
              <a:t> </a:t>
            </a:r>
            <a:r>
              <a:rPr lang="ru-RU" dirty="0" smtClean="0"/>
              <a:t>о </a:t>
            </a:r>
            <a:r>
              <a:rPr lang="ru-RU" dirty="0" smtClean="0"/>
              <a:t>третьей версии, собор был построен неизвестным западноевропейским мастером (</a:t>
            </a:r>
            <a:r>
              <a:rPr lang="ru-RU" dirty="0" smtClean="0"/>
              <a:t>предположительно итальянцем</a:t>
            </a:r>
            <a:r>
              <a:rPr lang="ru-RU" dirty="0" smtClean="0"/>
              <a:t>, как и ранее — значительная часть сооружений Московского Кремля), отсюда и столь неповторимый стиль, сочетающий в себе традиции как русского зодчества, так и европейского зодчества эпохи Возрождения, но эта версия пока так и не нашла никакого чёткого документального подтверждения.</a:t>
            </a:r>
          </a:p>
          <a:p>
            <a:r>
              <a:rPr lang="ru-RU" dirty="0" smtClean="0"/>
              <a:t>Согласно легенде, архитектор (архитекторы) собора были ослеплены по приказу Ивана Грозного, чтобы они не смогли больше построить подобного храма. Однако если автором собора является Постник, то он не мог быть ослеплён, поскольку в течение нескольких лет после строительства собора участвовал в создании Казанского </a:t>
            </a:r>
            <a:r>
              <a:rPr lang="ru-RU" dirty="0" smtClean="0"/>
              <a:t>кремля.</a:t>
            </a:r>
            <a:endParaRPr lang="ru-RU" dirty="0" smtClean="0"/>
          </a:p>
          <a:p>
            <a:endParaRPr lang="ru-RU" dirty="0"/>
          </a:p>
        </p:txBody>
      </p:sp>
      <p:pic>
        <p:nvPicPr>
          <p:cNvPr id="10" name="Рисунок 9" descr="501px-Sobor_vasilii_blazhenn_old.jpg"/>
          <p:cNvPicPr>
            <a:picLocks noChangeAspect="1"/>
          </p:cNvPicPr>
          <p:nvPr/>
        </p:nvPicPr>
        <p:blipFill>
          <a:blip r:embed="rId4"/>
          <a:stretch>
            <a:fillRect/>
          </a:stretch>
        </p:blipFill>
        <p:spPr>
          <a:xfrm>
            <a:off x="2571736" y="357166"/>
            <a:ext cx="4581144" cy="5486400"/>
          </a:xfrm>
          <a:prstGeom prst="rect">
            <a:avLst/>
          </a:prstGeom>
          <a:ln>
            <a:noFill/>
          </a:ln>
          <a:effectLst>
            <a:softEdge rad="112500"/>
          </a:effectLst>
        </p:spPr>
      </p:pic>
      <p:sp>
        <p:nvSpPr>
          <p:cNvPr id="11" name="TextBox 10"/>
          <p:cNvSpPr txBox="1"/>
          <p:nvPr/>
        </p:nvSpPr>
        <p:spPr>
          <a:xfrm>
            <a:off x="3357554" y="6000768"/>
            <a:ext cx="3429024" cy="646331"/>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u-RU" dirty="0" smtClean="0"/>
              <a:t>Храм Василия Блаженного на гравюре XVI века.</a:t>
            </a:r>
            <a:endParaRPr lang="ru-RU"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xit" presetSubtype="0" fill="hold" grpId="0" nodeType="clickEffect">
                                  <p:stCondLst>
                                    <p:cond delay="0"/>
                                  </p:stCondLst>
                                  <p:childTnLst>
                                    <p:animEffect transition="out" filter="dissolve">
                                      <p:cBhvr>
                                        <p:cTn id="14" dur="500"/>
                                        <p:tgtEl>
                                          <p:spTgt spid="2"/>
                                        </p:tgtEl>
                                      </p:cBhvr>
                                    </p:animEffect>
                                    <p:set>
                                      <p:cBhvr>
                                        <p:cTn id="15" dur="1" fill="hold">
                                          <p:stCondLst>
                                            <p:cond delay="499"/>
                                          </p:stCondLst>
                                        </p:cTn>
                                        <p:tgtEl>
                                          <p:spTgt spid="2"/>
                                        </p:tgtEl>
                                        <p:attrNameLst>
                                          <p:attrName>style.visibility</p:attrName>
                                        </p:attrNameLst>
                                      </p:cBhvr>
                                      <p:to>
                                        <p:strVal val="hidden"/>
                                      </p:to>
                                    </p:set>
                                  </p:childTnLst>
                                </p:cTn>
                              </p:par>
                              <p:par>
                                <p:cTn id="16" presetID="9" presetClass="exit" presetSubtype="0" fill="hold" grpId="1" nodeType="withEffect">
                                  <p:stCondLst>
                                    <p:cond delay="0"/>
                                  </p:stCondLst>
                                  <p:childTnLst>
                                    <p:animEffect transition="out" filter="dissolve">
                                      <p:cBhvr>
                                        <p:cTn id="17" dur="500"/>
                                        <p:tgtEl>
                                          <p:spTgt spid="3">
                                            <p:txEl>
                                              <p:pRg st="0" end="0"/>
                                            </p:txEl>
                                          </p:spTgt>
                                        </p:tgtEl>
                                      </p:cBhvr>
                                    </p:animEffect>
                                    <p:set>
                                      <p:cBhvr>
                                        <p:cTn id="18" dur="1" fill="hold">
                                          <p:stCondLst>
                                            <p:cond delay="499"/>
                                          </p:stCondLst>
                                        </p:cTn>
                                        <p:tgtEl>
                                          <p:spTgt spid="3">
                                            <p:txEl>
                                              <p:pRg st="0" end="0"/>
                                            </p:txEl>
                                          </p:spTgt>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par>
                                <p:cTn id="22" presetID="8"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diamond(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3" presetClass="exit" presetSubtype="16" fill="hold" grpId="1" nodeType="clickEffect">
                                  <p:stCondLst>
                                    <p:cond delay="0"/>
                                  </p:stCondLst>
                                  <p:childTnLst>
                                    <p:animEffect transition="out" filter="plus(in)">
                                      <p:cBhvr>
                                        <p:cTn id="28" dur="2000"/>
                                        <p:tgtEl>
                                          <p:spTgt spid="9"/>
                                        </p:tgtEl>
                                      </p:cBhvr>
                                    </p:animEffect>
                                    <p:set>
                                      <p:cBhvr>
                                        <p:cTn id="29" dur="1" fill="hold">
                                          <p:stCondLst>
                                            <p:cond delay="1999"/>
                                          </p:stCondLst>
                                        </p:cTn>
                                        <p:tgtEl>
                                          <p:spTgt spid="9"/>
                                        </p:tgtEl>
                                        <p:attrNameLst>
                                          <p:attrName>style.visibility</p:attrName>
                                        </p:attrNameLst>
                                      </p:cBhvr>
                                      <p:to>
                                        <p:strVal val="hidden"/>
                                      </p:to>
                                    </p:set>
                                  </p:childTnLst>
                                </p:cTn>
                              </p:par>
                              <p:par>
                                <p:cTn id="30" presetID="42"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9" grpId="0" animBg="1"/>
      <p:bldP spid="9" grpId="1"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smtClean="0"/>
              <a:t>Дом компании «Зингер»</a:t>
            </a:r>
            <a:br>
              <a:rPr lang="ru-RU" b="0" dirty="0" smtClean="0"/>
            </a:br>
            <a:endParaRPr lang="ru-RU" dirty="0"/>
          </a:p>
        </p:txBody>
      </p:sp>
      <p:pic>
        <p:nvPicPr>
          <p:cNvPr id="6" name="Содержимое 5" descr="800px-Zinger's_house_01.jpg"/>
          <p:cNvPicPr>
            <a:picLocks noGrp="1" noChangeAspect="1"/>
          </p:cNvPicPr>
          <p:nvPr>
            <p:ph idx="1"/>
          </p:nvPr>
        </p:nvPicPr>
        <p:blipFill>
          <a:blip r:embed="rId2"/>
          <a:stretch>
            <a:fillRect/>
          </a:stretch>
        </p:blipFill>
        <p:spPr>
          <a:xfrm>
            <a:off x="1071538" y="1000108"/>
            <a:ext cx="6000792" cy="4500594"/>
          </a:xfrm>
        </p:spPr>
      </p:pic>
      <p:sp>
        <p:nvSpPr>
          <p:cNvPr id="7" name="TextBox 6"/>
          <p:cNvSpPr txBox="1"/>
          <p:nvPr/>
        </p:nvSpPr>
        <p:spPr>
          <a:xfrm>
            <a:off x="571472" y="5657671"/>
            <a:ext cx="7858148" cy="1200329"/>
          </a:xfrm>
          <a:prstGeom prst="rect">
            <a:avLst/>
          </a:prstGeom>
          <a:noFill/>
        </p:spPr>
        <p:txBody>
          <a:bodyPr wrap="square" rtlCol="0">
            <a:spAutoFit/>
          </a:bodyPr>
          <a:lstStyle/>
          <a:p>
            <a:r>
              <a:rPr lang="ru-RU" b="1" dirty="0" smtClean="0"/>
              <a:t>Д</a:t>
            </a:r>
            <a:r>
              <a:rPr lang="ru-RU" b="1" dirty="0" smtClean="0"/>
              <a:t>ом компании «Зингер»</a:t>
            </a:r>
            <a:r>
              <a:rPr lang="ru-RU" dirty="0" smtClean="0"/>
              <a:t> (известный также как «</a:t>
            </a:r>
            <a:r>
              <a:rPr lang="ru-RU" b="1" dirty="0" smtClean="0"/>
              <a:t>Дом </a:t>
            </a:r>
            <a:r>
              <a:rPr lang="ru-RU" b="1" dirty="0" smtClean="0"/>
              <a:t>книги</a:t>
            </a:r>
            <a:r>
              <a:rPr lang="ru-RU" dirty="0" smtClean="0"/>
              <a:t>»)</a:t>
            </a:r>
            <a:r>
              <a:rPr lang="ru-RU" dirty="0" smtClean="0"/>
              <a:t> — здание в Санкт-Петербурге, расположенное по </a:t>
            </a:r>
            <a:r>
              <a:rPr lang="ru-RU" dirty="0" smtClean="0"/>
              <a:t>адресу: Невский </a:t>
            </a:r>
            <a:r>
              <a:rPr lang="ru-RU" dirty="0" smtClean="0"/>
              <a:t>проспект, дом 28, памятник архитектуры федерального значения, находится в государственной собственности.</a:t>
            </a:r>
            <a:endParaRPr lang="ru-RU" dirty="0"/>
          </a:p>
        </p:txBody>
      </p:sp>
      <p:sp>
        <p:nvSpPr>
          <p:cNvPr id="8" name="Содержимое 2"/>
          <p:cNvSpPr txBox="1">
            <a:spLocks/>
          </p:cNvSpPr>
          <p:nvPr/>
        </p:nvSpPr>
        <p:spPr>
          <a:xfrm>
            <a:off x="928662" y="214290"/>
            <a:ext cx="6786610" cy="6286520"/>
          </a:xfrm>
          <a:prstGeom prst="rect">
            <a:avLst/>
          </a:prstGeom>
        </p:spPr>
        <p:style>
          <a:lnRef idx="0">
            <a:schemeClr val="accent5"/>
          </a:lnRef>
          <a:fillRef idx="3">
            <a:schemeClr val="accent5"/>
          </a:fillRef>
          <a:effectRef idx="3">
            <a:schemeClr val="accent5"/>
          </a:effectRef>
          <a:fontRef idx="minor">
            <a:schemeClr val="lt1"/>
          </a:fontRef>
        </p:style>
        <p:txBody>
          <a:bodyPr vert="horz" lIns="45720" tIns="0" rIns="45720" bIns="0">
            <a:normAutofit fontScale="92500"/>
          </a:bodyPr>
          <a:lstStyle/>
          <a:p>
            <a:pPr marL="0" marR="0" lvl="0" indent="0" algn="ctr" defTabSz="914400" rtl="0" eaLnBrk="1" fontAlgn="auto" latinLnBrk="0" hangingPunct="1">
              <a:lnSpc>
                <a:spcPct val="100000"/>
              </a:lnSpc>
              <a:spcBef>
                <a:spcPts val="600"/>
              </a:spcBef>
              <a:spcAft>
                <a:spcPts val="0"/>
              </a:spcAft>
              <a:buClr>
                <a:schemeClr val="tx2"/>
              </a:buClr>
              <a:buSzPct val="73000"/>
              <a:buFont typeface="Wingdings 2"/>
              <a:buNone/>
              <a:tabLst/>
              <a:defRPr/>
            </a:pPr>
            <a:r>
              <a:rPr kumimoji="0" lang="ru-RU" sz="2200" b="0" i="0" u="none" strike="noStrike" kern="1200" cap="none" spc="0" normalizeH="0" baseline="0" noProof="0" dirty="0" smtClean="0">
                <a:ln>
                  <a:noFill/>
                </a:ln>
                <a:solidFill>
                  <a:srgbClr val="FFFFFF"/>
                </a:solidFill>
                <a:effectLst/>
                <a:uLnTx/>
                <a:uFillTx/>
                <a:latin typeface="+mn-lt"/>
                <a:ea typeface="+mn-ea"/>
                <a:cs typeface="+mn-cs"/>
              </a:rPr>
              <a:t>Шестиэтажное с мансардой здание в стиле модерн, площадью около 7000 м² было построено в 1902—1904 по проекту архитектора Павла </a:t>
            </a:r>
            <a:r>
              <a:rPr kumimoji="0" lang="ru-RU" sz="2200" b="0" i="0" u="none" strike="noStrike" kern="1200" cap="none" spc="0" normalizeH="0" baseline="0" noProof="0" dirty="0" err="1" smtClean="0">
                <a:ln>
                  <a:noFill/>
                </a:ln>
                <a:solidFill>
                  <a:srgbClr val="FFFFFF"/>
                </a:solidFill>
                <a:effectLst/>
                <a:uLnTx/>
                <a:uFillTx/>
                <a:latin typeface="+mn-lt"/>
                <a:ea typeface="+mn-ea"/>
                <a:cs typeface="+mn-cs"/>
              </a:rPr>
              <a:t>Сюзора</a:t>
            </a:r>
            <a:r>
              <a:rPr kumimoji="0" lang="ru-RU" sz="2200" b="0" i="0" u="none" strike="noStrike" kern="1200" cap="none" spc="0" normalizeH="0" baseline="0" noProof="0" dirty="0" smtClean="0">
                <a:ln>
                  <a:noFill/>
                </a:ln>
                <a:solidFill>
                  <a:srgbClr val="FFFFFF"/>
                </a:solidFill>
                <a:effectLst/>
                <a:uLnTx/>
                <a:uFillTx/>
                <a:latin typeface="+mn-lt"/>
                <a:ea typeface="+mn-ea"/>
                <a:cs typeface="+mn-cs"/>
              </a:rPr>
              <a:t> для «Акционерной компании Зингер в России». Проект был новаторским и по техническому исполнению, и по стилю, и по назначению. Первоначально руководство компании «Зингер», производящей швейные машины, хотело построить небоскрёб, подобный тому, что в это время строился компанией в Нью-Йорке: многоэтажное здание со множеством офисов. Однако здания в центре Санкт-Петербурга не могли превышать 23,5 метров до карниза. Архитектор блестяще разрешил это противоречие: над шестью этажами с мансардой он возвёл изящную башню, увенчанную стеклянным глобусом, диаметр которого 2,8 м. Именно эта, устремлённая ввысь башня, и создаёт впечатление высотности, но при этом, благодаря своей лёгкости, не затмевает куполов Казанского Собора и Спаса на крови, возвышающихся над Невским проспектом</a:t>
            </a:r>
            <a:endParaRPr kumimoji="0" lang="ru-RU" sz="2200" b="0" i="0" u="none" strike="noStrike" kern="1200" cap="none" spc="0" normalizeH="0" baseline="0" noProof="0" dirty="0">
              <a:ln>
                <a:noFill/>
              </a:ln>
              <a:solidFill>
                <a:srgbClr val="FFFFFF"/>
              </a:solidFill>
              <a:effectLst/>
              <a:uLnTx/>
              <a:uFillTx/>
              <a:latin typeface="+mn-lt"/>
              <a:ea typeface="+mn-ea"/>
              <a:cs typeface="+mn-cs"/>
            </a:endParaRPr>
          </a:p>
        </p:txBody>
      </p:sp>
      <p:pic>
        <p:nvPicPr>
          <p:cNvPr id="10" name="Рисунок 9" descr="450px-Building_in_Petersburg_2.JPG"/>
          <p:cNvPicPr>
            <a:picLocks noChangeAspect="1"/>
          </p:cNvPicPr>
          <p:nvPr/>
        </p:nvPicPr>
        <p:blipFill>
          <a:blip r:embed="rId3"/>
          <a:stretch>
            <a:fillRect/>
          </a:stretch>
        </p:blipFill>
        <p:spPr>
          <a:xfrm>
            <a:off x="214282" y="214290"/>
            <a:ext cx="2786082" cy="37147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descr="450px-Eath-ball.JPG"/>
          <p:cNvPicPr>
            <a:picLocks noChangeAspect="1"/>
          </p:cNvPicPr>
          <p:nvPr/>
        </p:nvPicPr>
        <p:blipFill>
          <a:blip r:embed="rId4"/>
          <a:stretch>
            <a:fillRect/>
          </a:stretch>
        </p:blipFill>
        <p:spPr>
          <a:xfrm>
            <a:off x="3786181" y="357166"/>
            <a:ext cx="2625347" cy="3500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descr="450px-Zinger_table.JPG"/>
          <p:cNvPicPr>
            <a:picLocks noChangeAspect="1"/>
          </p:cNvPicPr>
          <p:nvPr/>
        </p:nvPicPr>
        <p:blipFill>
          <a:blip r:embed="rId5"/>
          <a:stretch>
            <a:fillRect/>
          </a:stretch>
        </p:blipFill>
        <p:spPr>
          <a:xfrm>
            <a:off x="5000628" y="2857496"/>
            <a:ext cx="2714644" cy="3619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descr="450px-Zingers_Tower.JPG"/>
          <p:cNvPicPr>
            <a:picLocks noChangeAspect="1"/>
          </p:cNvPicPr>
          <p:nvPr/>
        </p:nvPicPr>
        <p:blipFill>
          <a:blip r:embed="rId6"/>
          <a:stretch>
            <a:fillRect/>
          </a:stretch>
        </p:blipFill>
        <p:spPr>
          <a:xfrm>
            <a:off x="1428728" y="2857496"/>
            <a:ext cx="2643206" cy="3524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7" presetClass="exit" presetSubtype="0" fill="hold" grpId="0" nodeType="clickEffect">
                                  <p:stCondLst>
                                    <p:cond delay="0"/>
                                  </p:stCondLst>
                                  <p:childTnLst>
                                    <p:animEffect transition="out" filter="fade">
                                      <p:cBhvr>
                                        <p:cTn id="18" dur="1000"/>
                                        <p:tgtEl>
                                          <p:spTgt spid="2"/>
                                        </p:tgtEl>
                                      </p:cBhvr>
                                    </p:animEffect>
                                    <p:anim calcmode="lin" valueType="num">
                                      <p:cBhvr>
                                        <p:cTn id="19" dur="1000"/>
                                        <p:tgtEl>
                                          <p:spTgt spid="2"/>
                                        </p:tgtEl>
                                        <p:attrNameLst>
                                          <p:attrName>ppt_x</p:attrName>
                                        </p:attrNameLst>
                                      </p:cBhvr>
                                      <p:tavLst>
                                        <p:tav tm="0">
                                          <p:val>
                                            <p:strVal val="ppt_x"/>
                                          </p:val>
                                        </p:tav>
                                        <p:tav tm="100000">
                                          <p:val>
                                            <p:strVal val="ppt_x"/>
                                          </p:val>
                                        </p:tav>
                                      </p:tavLst>
                                    </p:anim>
                                    <p:anim calcmode="lin" valueType="num">
                                      <p:cBhvr>
                                        <p:cTn id="20" dur="100" decel="100000"/>
                                        <p:tgtEl>
                                          <p:spTgt spid="2"/>
                                        </p:tgtEl>
                                        <p:attrNameLst>
                                          <p:attrName>ppt_y</p:attrName>
                                        </p:attrNameLst>
                                      </p:cBhvr>
                                      <p:tavLst>
                                        <p:tav tm="0">
                                          <p:val>
                                            <p:strVal val="ppt_y"/>
                                          </p:val>
                                        </p:tav>
                                        <p:tav tm="100000">
                                          <p:val>
                                            <p:strVal val="ppt_y-.03"/>
                                          </p:val>
                                        </p:tav>
                                      </p:tavLst>
                                    </p:anim>
                                    <p:anim calcmode="lin" valueType="num">
                                      <p:cBhvr>
                                        <p:cTn id="21" dur="900" accel="100000">
                                          <p:stCondLst>
                                            <p:cond delay="100"/>
                                          </p:stCondLst>
                                        </p:cTn>
                                        <p:tgtEl>
                                          <p:spTgt spid="2"/>
                                        </p:tgtEl>
                                        <p:attrNameLst>
                                          <p:attrName>ppt_y</p:attrName>
                                        </p:attrNameLst>
                                      </p:cBhvr>
                                      <p:tavLst>
                                        <p:tav tm="0">
                                          <p:val>
                                            <p:strVal val="ppt_y"/>
                                          </p:val>
                                        </p:tav>
                                        <p:tav tm="100000">
                                          <p:val>
                                            <p:strVal val="ppt_y+1"/>
                                          </p:val>
                                        </p:tav>
                                      </p:tavLst>
                                    </p:anim>
                                    <p:set>
                                      <p:cBhvr>
                                        <p:cTn id="22" dur="1" fill="hold">
                                          <p:stCondLst>
                                            <p:cond delay="999"/>
                                          </p:stCondLst>
                                        </p:cTn>
                                        <p:tgtEl>
                                          <p:spTgt spid="2"/>
                                        </p:tgtEl>
                                        <p:attrNameLst>
                                          <p:attrName>style.visibility</p:attrName>
                                        </p:attrNameLst>
                                      </p:cBhvr>
                                      <p:to>
                                        <p:strVal val="hidden"/>
                                      </p:to>
                                    </p:set>
                                  </p:childTnLst>
                                </p:cTn>
                              </p:par>
                              <p:par>
                                <p:cTn id="23" presetID="37" presetClass="exit" presetSubtype="0" fill="hold" nodeType="withEffect">
                                  <p:stCondLst>
                                    <p:cond delay="0"/>
                                  </p:stCondLst>
                                  <p:childTnLst>
                                    <p:animEffect transition="out" filter="fade">
                                      <p:cBhvr>
                                        <p:cTn id="24" dur="1000"/>
                                        <p:tgtEl>
                                          <p:spTgt spid="6"/>
                                        </p:tgtEl>
                                      </p:cBhvr>
                                    </p:animEffect>
                                    <p:anim calcmode="lin" valueType="num">
                                      <p:cBhvr>
                                        <p:cTn id="25" dur="1000"/>
                                        <p:tgtEl>
                                          <p:spTgt spid="6"/>
                                        </p:tgtEl>
                                        <p:attrNameLst>
                                          <p:attrName>ppt_x</p:attrName>
                                        </p:attrNameLst>
                                      </p:cBhvr>
                                      <p:tavLst>
                                        <p:tav tm="0">
                                          <p:val>
                                            <p:strVal val="ppt_x"/>
                                          </p:val>
                                        </p:tav>
                                        <p:tav tm="100000">
                                          <p:val>
                                            <p:strVal val="ppt_x"/>
                                          </p:val>
                                        </p:tav>
                                      </p:tavLst>
                                    </p:anim>
                                    <p:anim calcmode="lin" valueType="num">
                                      <p:cBhvr>
                                        <p:cTn id="26" dur="100" decel="100000"/>
                                        <p:tgtEl>
                                          <p:spTgt spid="6"/>
                                        </p:tgtEl>
                                        <p:attrNameLst>
                                          <p:attrName>ppt_y</p:attrName>
                                        </p:attrNameLst>
                                      </p:cBhvr>
                                      <p:tavLst>
                                        <p:tav tm="0">
                                          <p:val>
                                            <p:strVal val="ppt_y"/>
                                          </p:val>
                                        </p:tav>
                                        <p:tav tm="100000">
                                          <p:val>
                                            <p:strVal val="ppt_y-.03"/>
                                          </p:val>
                                        </p:tav>
                                      </p:tavLst>
                                    </p:anim>
                                    <p:anim calcmode="lin" valueType="num">
                                      <p:cBhvr>
                                        <p:cTn id="27" dur="900" accel="100000">
                                          <p:stCondLst>
                                            <p:cond delay="100"/>
                                          </p:stCondLst>
                                        </p:cTn>
                                        <p:tgtEl>
                                          <p:spTgt spid="6"/>
                                        </p:tgtEl>
                                        <p:attrNameLst>
                                          <p:attrName>ppt_y</p:attrName>
                                        </p:attrNameLst>
                                      </p:cBhvr>
                                      <p:tavLst>
                                        <p:tav tm="0">
                                          <p:val>
                                            <p:strVal val="ppt_y"/>
                                          </p:val>
                                        </p:tav>
                                        <p:tav tm="100000">
                                          <p:val>
                                            <p:strVal val="ppt_y+1"/>
                                          </p:val>
                                        </p:tav>
                                      </p:tavLst>
                                    </p:anim>
                                    <p:set>
                                      <p:cBhvr>
                                        <p:cTn id="28" dur="1" fill="hold">
                                          <p:stCondLst>
                                            <p:cond delay="999"/>
                                          </p:stCondLst>
                                        </p:cTn>
                                        <p:tgtEl>
                                          <p:spTgt spid="6"/>
                                        </p:tgtEl>
                                        <p:attrNameLst>
                                          <p:attrName>style.visibility</p:attrName>
                                        </p:attrNameLst>
                                      </p:cBhvr>
                                      <p:to>
                                        <p:strVal val="hidden"/>
                                      </p:to>
                                    </p:set>
                                  </p:childTnLst>
                                </p:cTn>
                              </p:par>
                              <p:par>
                                <p:cTn id="29" presetID="37" presetClass="exit" presetSubtype="0" fill="hold" grpId="1" nodeType="withEffect">
                                  <p:stCondLst>
                                    <p:cond delay="0"/>
                                  </p:stCondLst>
                                  <p:childTnLst>
                                    <p:animEffect transition="out" filter="fade">
                                      <p:cBhvr>
                                        <p:cTn id="30" dur="1000"/>
                                        <p:tgtEl>
                                          <p:spTgt spid="7"/>
                                        </p:tgtEl>
                                      </p:cBhvr>
                                    </p:animEffect>
                                    <p:anim calcmode="lin" valueType="num">
                                      <p:cBhvr>
                                        <p:cTn id="31" dur="1000"/>
                                        <p:tgtEl>
                                          <p:spTgt spid="7"/>
                                        </p:tgtEl>
                                        <p:attrNameLst>
                                          <p:attrName>ppt_x</p:attrName>
                                        </p:attrNameLst>
                                      </p:cBhvr>
                                      <p:tavLst>
                                        <p:tav tm="0">
                                          <p:val>
                                            <p:strVal val="ppt_x"/>
                                          </p:val>
                                        </p:tav>
                                        <p:tav tm="100000">
                                          <p:val>
                                            <p:strVal val="ppt_x"/>
                                          </p:val>
                                        </p:tav>
                                      </p:tavLst>
                                    </p:anim>
                                    <p:anim calcmode="lin" valueType="num">
                                      <p:cBhvr>
                                        <p:cTn id="32" dur="100" decel="100000"/>
                                        <p:tgtEl>
                                          <p:spTgt spid="7"/>
                                        </p:tgtEl>
                                        <p:attrNameLst>
                                          <p:attrName>ppt_y</p:attrName>
                                        </p:attrNameLst>
                                      </p:cBhvr>
                                      <p:tavLst>
                                        <p:tav tm="0">
                                          <p:val>
                                            <p:strVal val="ppt_y"/>
                                          </p:val>
                                        </p:tav>
                                        <p:tav tm="100000">
                                          <p:val>
                                            <p:strVal val="ppt_y-.03"/>
                                          </p:val>
                                        </p:tav>
                                      </p:tavLst>
                                    </p:anim>
                                    <p:anim calcmode="lin" valueType="num">
                                      <p:cBhvr>
                                        <p:cTn id="33" dur="900" accel="100000">
                                          <p:stCondLst>
                                            <p:cond delay="100"/>
                                          </p:stCondLst>
                                        </p:cTn>
                                        <p:tgtEl>
                                          <p:spTgt spid="7"/>
                                        </p:tgtEl>
                                        <p:attrNameLst>
                                          <p:attrName>ppt_y</p:attrName>
                                        </p:attrNameLst>
                                      </p:cBhvr>
                                      <p:tavLst>
                                        <p:tav tm="0">
                                          <p:val>
                                            <p:strVal val="ppt_y"/>
                                          </p:val>
                                        </p:tav>
                                        <p:tav tm="100000">
                                          <p:val>
                                            <p:strVal val="ppt_y+1"/>
                                          </p:val>
                                        </p:tav>
                                      </p:tavLst>
                                    </p:anim>
                                    <p:set>
                                      <p:cBhvr>
                                        <p:cTn id="34" dur="1" fill="hold">
                                          <p:stCondLst>
                                            <p:cond delay="999"/>
                                          </p:stCondLst>
                                        </p:cTn>
                                        <p:tgtEl>
                                          <p:spTgt spid="7"/>
                                        </p:tgtEl>
                                        <p:attrNameLst>
                                          <p:attrName>style.visibility</p:attrName>
                                        </p:attrNameLst>
                                      </p:cBhvr>
                                      <p:to>
                                        <p:strVal val="hidden"/>
                                      </p:to>
                                    </p:set>
                                  </p:childTnLst>
                                </p:cTn>
                              </p:par>
                              <p:par>
                                <p:cTn id="35" presetID="6"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20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xit" presetSubtype="16" fill="hold" grpId="1" nodeType="clickEffect">
                                  <p:stCondLst>
                                    <p:cond delay="0"/>
                                  </p:stCondLst>
                                  <p:childTnLst>
                                    <p:animEffect transition="out" filter="circle(in)">
                                      <p:cBhvr>
                                        <p:cTn id="41" dur="2000"/>
                                        <p:tgtEl>
                                          <p:spTgt spid="8"/>
                                        </p:tgtEl>
                                      </p:cBhvr>
                                    </p:animEffect>
                                    <p:set>
                                      <p:cBhvr>
                                        <p:cTn id="42" dur="1" fill="hold">
                                          <p:stCondLst>
                                            <p:cond delay="1999"/>
                                          </p:stCondLst>
                                        </p:cTn>
                                        <p:tgtEl>
                                          <p:spTgt spid="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900" decel="100000" fill="hold"/>
                                        <p:tgtEl>
                                          <p:spTgt spid="1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900" decel="100000" fill="hold"/>
                                        <p:tgtEl>
                                          <p:spTgt spid="9"/>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anim calcmode="lin" valueType="num">
                                      <p:cBhvr>
                                        <p:cTn id="60" dur="1000" fill="hold"/>
                                        <p:tgtEl>
                                          <p:spTgt spid="11"/>
                                        </p:tgtEl>
                                        <p:attrNameLst>
                                          <p:attrName>ppt_x</p:attrName>
                                        </p:attrNameLst>
                                      </p:cBhvr>
                                      <p:tavLst>
                                        <p:tav tm="0">
                                          <p:val>
                                            <p:strVal val="#ppt_x"/>
                                          </p:val>
                                        </p:tav>
                                        <p:tav tm="100000">
                                          <p:val>
                                            <p:strVal val="#ppt_x"/>
                                          </p:val>
                                        </p:tav>
                                      </p:tavLst>
                                    </p:anim>
                                    <p:anim calcmode="lin" valueType="num">
                                      <p:cBhvr>
                                        <p:cTn id="61" dur="900" decel="100000" fill="hold"/>
                                        <p:tgtEl>
                                          <p:spTgt spid="1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63" presetID="37" presetClass="entr" presetSubtype="0" fill="hold"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1000"/>
                                        <p:tgtEl>
                                          <p:spTgt spid="12"/>
                                        </p:tgtEl>
                                      </p:cBhvr>
                                    </p:animEffect>
                                    <p:anim calcmode="lin" valueType="num">
                                      <p:cBhvr>
                                        <p:cTn id="66" dur="1000" fill="hold"/>
                                        <p:tgtEl>
                                          <p:spTgt spid="12"/>
                                        </p:tgtEl>
                                        <p:attrNameLst>
                                          <p:attrName>ppt_x</p:attrName>
                                        </p:attrNameLst>
                                      </p:cBhvr>
                                      <p:tavLst>
                                        <p:tav tm="0">
                                          <p:val>
                                            <p:strVal val="#ppt_x"/>
                                          </p:val>
                                        </p:tav>
                                        <p:tav tm="100000">
                                          <p:val>
                                            <p:strVal val="#ppt_x"/>
                                          </p:val>
                                        </p:tav>
                                      </p:tavLst>
                                    </p:anim>
                                    <p:anim calcmode="lin" valueType="num">
                                      <p:cBhvr>
                                        <p:cTn id="67" dur="900" decel="100000" fill="hold"/>
                                        <p:tgtEl>
                                          <p:spTgt spid="1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7" presetClass="exit" presetSubtype="0" fill="hold" nodeType="clickEffect">
                                  <p:stCondLst>
                                    <p:cond delay="0"/>
                                  </p:stCondLst>
                                  <p:childTnLst>
                                    <p:animEffect transition="out" filter="fade">
                                      <p:cBhvr>
                                        <p:cTn id="72" dur="1000"/>
                                        <p:tgtEl>
                                          <p:spTgt spid="10"/>
                                        </p:tgtEl>
                                      </p:cBhvr>
                                    </p:animEffect>
                                    <p:anim calcmode="lin" valueType="num">
                                      <p:cBhvr>
                                        <p:cTn id="73" dur="1000"/>
                                        <p:tgtEl>
                                          <p:spTgt spid="10"/>
                                        </p:tgtEl>
                                        <p:attrNameLst>
                                          <p:attrName>ppt_x</p:attrName>
                                        </p:attrNameLst>
                                      </p:cBhvr>
                                      <p:tavLst>
                                        <p:tav tm="0">
                                          <p:val>
                                            <p:strVal val="ppt_x"/>
                                          </p:val>
                                        </p:tav>
                                        <p:tav tm="100000">
                                          <p:val>
                                            <p:strVal val="ppt_x"/>
                                          </p:val>
                                        </p:tav>
                                      </p:tavLst>
                                    </p:anim>
                                    <p:anim calcmode="lin" valueType="num">
                                      <p:cBhvr>
                                        <p:cTn id="74" dur="100" decel="100000"/>
                                        <p:tgtEl>
                                          <p:spTgt spid="10"/>
                                        </p:tgtEl>
                                        <p:attrNameLst>
                                          <p:attrName>ppt_y</p:attrName>
                                        </p:attrNameLst>
                                      </p:cBhvr>
                                      <p:tavLst>
                                        <p:tav tm="0">
                                          <p:val>
                                            <p:strVal val="ppt_y"/>
                                          </p:val>
                                        </p:tav>
                                        <p:tav tm="100000">
                                          <p:val>
                                            <p:strVal val="ppt_y-.03"/>
                                          </p:val>
                                        </p:tav>
                                      </p:tavLst>
                                    </p:anim>
                                    <p:anim calcmode="lin" valueType="num">
                                      <p:cBhvr>
                                        <p:cTn id="75" dur="900" accel="100000">
                                          <p:stCondLst>
                                            <p:cond delay="100"/>
                                          </p:stCondLst>
                                        </p:cTn>
                                        <p:tgtEl>
                                          <p:spTgt spid="10"/>
                                        </p:tgtEl>
                                        <p:attrNameLst>
                                          <p:attrName>ppt_y</p:attrName>
                                        </p:attrNameLst>
                                      </p:cBhvr>
                                      <p:tavLst>
                                        <p:tav tm="0">
                                          <p:val>
                                            <p:strVal val="ppt_y"/>
                                          </p:val>
                                        </p:tav>
                                        <p:tav tm="100000">
                                          <p:val>
                                            <p:strVal val="ppt_y+1"/>
                                          </p:val>
                                        </p:tav>
                                      </p:tavLst>
                                    </p:anim>
                                    <p:set>
                                      <p:cBhvr>
                                        <p:cTn id="76" dur="1" fill="hold">
                                          <p:stCondLst>
                                            <p:cond delay="999"/>
                                          </p:stCondLst>
                                        </p:cTn>
                                        <p:tgtEl>
                                          <p:spTgt spid="10"/>
                                        </p:tgtEl>
                                        <p:attrNameLst>
                                          <p:attrName>style.visibility</p:attrName>
                                        </p:attrNameLst>
                                      </p:cBhvr>
                                      <p:to>
                                        <p:strVal val="hidden"/>
                                      </p:to>
                                    </p:set>
                                  </p:childTnLst>
                                </p:cTn>
                              </p:par>
                              <p:par>
                                <p:cTn id="77" presetID="37" presetClass="exit" presetSubtype="0" fill="hold" nodeType="withEffect">
                                  <p:stCondLst>
                                    <p:cond delay="0"/>
                                  </p:stCondLst>
                                  <p:childTnLst>
                                    <p:animEffect transition="out" filter="fade">
                                      <p:cBhvr>
                                        <p:cTn id="78" dur="1000"/>
                                        <p:tgtEl>
                                          <p:spTgt spid="9"/>
                                        </p:tgtEl>
                                      </p:cBhvr>
                                    </p:animEffect>
                                    <p:anim calcmode="lin" valueType="num">
                                      <p:cBhvr>
                                        <p:cTn id="79" dur="1000"/>
                                        <p:tgtEl>
                                          <p:spTgt spid="9"/>
                                        </p:tgtEl>
                                        <p:attrNameLst>
                                          <p:attrName>ppt_x</p:attrName>
                                        </p:attrNameLst>
                                      </p:cBhvr>
                                      <p:tavLst>
                                        <p:tav tm="0">
                                          <p:val>
                                            <p:strVal val="ppt_x"/>
                                          </p:val>
                                        </p:tav>
                                        <p:tav tm="100000">
                                          <p:val>
                                            <p:strVal val="ppt_x"/>
                                          </p:val>
                                        </p:tav>
                                      </p:tavLst>
                                    </p:anim>
                                    <p:anim calcmode="lin" valueType="num">
                                      <p:cBhvr>
                                        <p:cTn id="80" dur="100" decel="100000"/>
                                        <p:tgtEl>
                                          <p:spTgt spid="9"/>
                                        </p:tgtEl>
                                        <p:attrNameLst>
                                          <p:attrName>ppt_y</p:attrName>
                                        </p:attrNameLst>
                                      </p:cBhvr>
                                      <p:tavLst>
                                        <p:tav tm="0">
                                          <p:val>
                                            <p:strVal val="ppt_y"/>
                                          </p:val>
                                        </p:tav>
                                        <p:tav tm="100000">
                                          <p:val>
                                            <p:strVal val="ppt_y-.03"/>
                                          </p:val>
                                        </p:tav>
                                      </p:tavLst>
                                    </p:anim>
                                    <p:anim calcmode="lin" valueType="num">
                                      <p:cBhvr>
                                        <p:cTn id="81" dur="900" accel="100000">
                                          <p:stCondLst>
                                            <p:cond delay="100"/>
                                          </p:stCondLst>
                                        </p:cTn>
                                        <p:tgtEl>
                                          <p:spTgt spid="9"/>
                                        </p:tgtEl>
                                        <p:attrNameLst>
                                          <p:attrName>ppt_y</p:attrName>
                                        </p:attrNameLst>
                                      </p:cBhvr>
                                      <p:tavLst>
                                        <p:tav tm="0">
                                          <p:val>
                                            <p:strVal val="ppt_y"/>
                                          </p:val>
                                        </p:tav>
                                        <p:tav tm="100000">
                                          <p:val>
                                            <p:strVal val="ppt_y+1"/>
                                          </p:val>
                                        </p:tav>
                                      </p:tavLst>
                                    </p:anim>
                                    <p:set>
                                      <p:cBhvr>
                                        <p:cTn id="82" dur="1" fill="hold">
                                          <p:stCondLst>
                                            <p:cond delay="999"/>
                                          </p:stCondLst>
                                        </p:cTn>
                                        <p:tgtEl>
                                          <p:spTgt spid="9"/>
                                        </p:tgtEl>
                                        <p:attrNameLst>
                                          <p:attrName>style.visibility</p:attrName>
                                        </p:attrNameLst>
                                      </p:cBhvr>
                                      <p:to>
                                        <p:strVal val="hidden"/>
                                      </p:to>
                                    </p:set>
                                  </p:childTnLst>
                                </p:cTn>
                              </p:par>
                              <p:par>
                                <p:cTn id="83" presetID="37" presetClass="exit" presetSubtype="0" fill="hold" nodeType="withEffect">
                                  <p:stCondLst>
                                    <p:cond delay="0"/>
                                  </p:stCondLst>
                                  <p:childTnLst>
                                    <p:animEffect transition="out" filter="fade">
                                      <p:cBhvr>
                                        <p:cTn id="84" dur="1000"/>
                                        <p:tgtEl>
                                          <p:spTgt spid="11"/>
                                        </p:tgtEl>
                                      </p:cBhvr>
                                    </p:animEffect>
                                    <p:anim calcmode="lin" valueType="num">
                                      <p:cBhvr>
                                        <p:cTn id="85" dur="1000"/>
                                        <p:tgtEl>
                                          <p:spTgt spid="11"/>
                                        </p:tgtEl>
                                        <p:attrNameLst>
                                          <p:attrName>ppt_x</p:attrName>
                                        </p:attrNameLst>
                                      </p:cBhvr>
                                      <p:tavLst>
                                        <p:tav tm="0">
                                          <p:val>
                                            <p:strVal val="ppt_x"/>
                                          </p:val>
                                        </p:tav>
                                        <p:tav tm="100000">
                                          <p:val>
                                            <p:strVal val="ppt_x"/>
                                          </p:val>
                                        </p:tav>
                                      </p:tavLst>
                                    </p:anim>
                                    <p:anim calcmode="lin" valueType="num">
                                      <p:cBhvr>
                                        <p:cTn id="86" dur="100" decel="100000"/>
                                        <p:tgtEl>
                                          <p:spTgt spid="11"/>
                                        </p:tgtEl>
                                        <p:attrNameLst>
                                          <p:attrName>ppt_y</p:attrName>
                                        </p:attrNameLst>
                                      </p:cBhvr>
                                      <p:tavLst>
                                        <p:tav tm="0">
                                          <p:val>
                                            <p:strVal val="ppt_y"/>
                                          </p:val>
                                        </p:tav>
                                        <p:tav tm="100000">
                                          <p:val>
                                            <p:strVal val="ppt_y-.03"/>
                                          </p:val>
                                        </p:tav>
                                      </p:tavLst>
                                    </p:anim>
                                    <p:anim calcmode="lin" valueType="num">
                                      <p:cBhvr>
                                        <p:cTn id="87" dur="900" accel="100000">
                                          <p:stCondLst>
                                            <p:cond delay="100"/>
                                          </p:stCondLst>
                                        </p:cTn>
                                        <p:tgtEl>
                                          <p:spTgt spid="11"/>
                                        </p:tgtEl>
                                        <p:attrNameLst>
                                          <p:attrName>ppt_y</p:attrName>
                                        </p:attrNameLst>
                                      </p:cBhvr>
                                      <p:tavLst>
                                        <p:tav tm="0">
                                          <p:val>
                                            <p:strVal val="ppt_y"/>
                                          </p:val>
                                        </p:tav>
                                        <p:tav tm="100000">
                                          <p:val>
                                            <p:strVal val="ppt_y+1"/>
                                          </p:val>
                                        </p:tav>
                                      </p:tavLst>
                                    </p:anim>
                                    <p:set>
                                      <p:cBhvr>
                                        <p:cTn id="88" dur="1" fill="hold">
                                          <p:stCondLst>
                                            <p:cond delay="999"/>
                                          </p:stCondLst>
                                        </p:cTn>
                                        <p:tgtEl>
                                          <p:spTgt spid="11"/>
                                        </p:tgtEl>
                                        <p:attrNameLst>
                                          <p:attrName>style.visibility</p:attrName>
                                        </p:attrNameLst>
                                      </p:cBhvr>
                                      <p:to>
                                        <p:strVal val="hidden"/>
                                      </p:to>
                                    </p:set>
                                  </p:childTnLst>
                                </p:cTn>
                              </p:par>
                              <p:par>
                                <p:cTn id="89" presetID="37" presetClass="exit" presetSubtype="0" fill="hold" nodeType="withEffect">
                                  <p:stCondLst>
                                    <p:cond delay="0"/>
                                  </p:stCondLst>
                                  <p:childTnLst>
                                    <p:animEffect transition="out" filter="fade">
                                      <p:cBhvr>
                                        <p:cTn id="90" dur="1000"/>
                                        <p:tgtEl>
                                          <p:spTgt spid="12"/>
                                        </p:tgtEl>
                                      </p:cBhvr>
                                    </p:animEffect>
                                    <p:anim calcmode="lin" valueType="num">
                                      <p:cBhvr>
                                        <p:cTn id="91" dur="1000"/>
                                        <p:tgtEl>
                                          <p:spTgt spid="12"/>
                                        </p:tgtEl>
                                        <p:attrNameLst>
                                          <p:attrName>ppt_x</p:attrName>
                                        </p:attrNameLst>
                                      </p:cBhvr>
                                      <p:tavLst>
                                        <p:tav tm="0">
                                          <p:val>
                                            <p:strVal val="ppt_x"/>
                                          </p:val>
                                        </p:tav>
                                        <p:tav tm="100000">
                                          <p:val>
                                            <p:strVal val="ppt_x"/>
                                          </p:val>
                                        </p:tav>
                                      </p:tavLst>
                                    </p:anim>
                                    <p:anim calcmode="lin" valueType="num">
                                      <p:cBhvr>
                                        <p:cTn id="92" dur="100" decel="100000"/>
                                        <p:tgtEl>
                                          <p:spTgt spid="12"/>
                                        </p:tgtEl>
                                        <p:attrNameLst>
                                          <p:attrName>ppt_y</p:attrName>
                                        </p:attrNameLst>
                                      </p:cBhvr>
                                      <p:tavLst>
                                        <p:tav tm="0">
                                          <p:val>
                                            <p:strVal val="ppt_y"/>
                                          </p:val>
                                        </p:tav>
                                        <p:tav tm="100000">
                                          <p:val>
                                            <p:strVal val="ppt_y-.03"/>
                                          </p:val>
                                        </p:tav>
                                      </p:tavLst>
                                    </p:anim>
                                    <p:anim calcmode="lin" valueType="num">
                                      <p:cBhvr>
                                        <p:cTn id="93" dur="900" accel="100000">
                                          <p:stCondLst>
                                            <p:cond delay="100"/>
                                          </p:stCondLst>
                                        </p:cTn>
                                        <p:tgtEl>
                                          <p:spTgt spid="12"/>
                                        </p:tgtEl>
                                        <p:attrNameLst>
                                          <p:attrName>ppt_y</p:attrName>
                                        </p:attrNameLst>
                                      </p:cBhvr>
                                      <p:tavLst>
                                        <p:tav tm="0">
                                          <p:val>
                                            <p:strVal val="ppt_y"/>
                                          </p:val>
                                        </p:tav>
                                        <p:tav tm="100000">
                                          <p:val>
                                            <p:strVal val="ppt_y+1"/>
                                          </p:val>
                                        </p:tav>
                                      </p:tavLst>
                                    </p:anim>
                                    <p:set>
                                      <p:cBhvr>
                                        <p:cTn id="94"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7" grpId="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smtClean="0"/>
              <a:t>Манеж (Москва)</a:t>
            </a:r>
            <a:br>
              <a:rPr lang="ru-RU" b="0" dirty="0" smtClean="0"/>
            </a:br>
            <a:endParaRPr lang="ru-RU" dirty="0"/>
          </a:p>
        </p:txBody>
      </p:sp>
      <p:pic>
        <p:nvPicPr>
          <p:cNvPr id="4" name="Содержимое 3" descr="800px-Moscow_manege_facade.jpg"/>
          <p:cNvPicPr>
            <a:picLocks noGrp="1" noChangeAspect="1"/>
          </p:cNvPicPr>
          <p:nvPr>
            <p:ph idx="1"/>
          </p:nvPr>
        </p:nvPicPr>
        <p:blipFill>
          <a:blip r:embed="rId2"/>
          <a:stretch>
            <a:fillRect/>
          </a:stretch>
        </p:blipFill>
        <p:spPr>
          <a:xfrm>
            <a:off x="357158" y="1071546"/>
            <a:ext cx="7643866" cy="3802824"/>
          </a:xfrm>
        </p:spPr>
      </p:pic>
      <p:sp>
        <p:nvSpPr>
          <p:cNvPr id="5" name="TextBox 4"/>
          <p:cNvSpPr txBox="1"/>
          <p:nvPr/>
        </p:nvSpPr>
        <p:spPr>
          <a:xfrm>
            <a:off x="428596" y="5072074"/>
            <a:ext cx="7572428" cy="1754326"/>
          </a:xfrm>
          <a:prstGeom prst="rect">
            <a:avLst/>
          </a:prstGeom>
          <a:noFill/>
        </p:spPr>
        <p:txBody>
          <a:bodyPr wrap="square" rtlCol="0">
            <a:spAutoFit/>
          </a:bodyPr>
          <a:lstStyle/>
          <a:p>
            <a:r>
              <a:rPr lang="ru-RU" dirty="0" smtClean="0"/>
              <a:t>Московский </a:t>
            </a:r>
            <a:r>
              <a:rPr lang="ru-RU" dirty="0" smtClean="0"/>
              <a:t>Манеж</a:t>
            </a:r>
            <a:r>
              <a:rPr lang="ru-RU" dirty="0" smtClean="0"/>
              <a:t> — историческое здание, расположенное по адресу Моховая улица, дом № 1/9, </a:t>
            </a:r>
            <a:r>
              <a:rPr lang="ru-RU" dirty="0" smtClean="0"/>
              <a:t>между Манежной</a:t>
            </a:r>
            <a:r>
              <a:rPr lang="ru-RU" dirty="0" smtClean="0"/>
              <a:t> и </a:t>
            </a:r>
            <a:r>
              <a:rPr lang="ru-RU" dirty="0" err="1" smtClean="0"/>
              <a:t>Сапожковой</a:t>
            </a:r>
            <a:r>
              <a:rPr lang="ru-RU" dirty="0" smtClean="0"/>
              <a:t> площадями, Александровским садом и Моховой улицей. С 1957 года постоянно используется для выставок, экспозиций и других публичных мероприятий; с 1967 года официальное название </a:t>
            </a:r>
            <a:r>
              <a:rPr lang="ru-RU" dirty="0" smtClean="0"/>
              <a:t>—Центральный выставочный </a:t>
            </a:r>
            <a:r>
              <a:rPr lang="ru-RU" dirty="0" smtClean="0"/>
              <a:t>зал </a:t>
            </a:r>
            <a:r>
              <a:rPr lang="ru-RU" dirty="0" smtClean="0"/>
              <a:t>«Манеж».</a:t>
            </a:r>
            <a:endParaRPr lang="ru-RU" dirty="0"/>
          </a:p>
        </p:txBody>
      </p:sp>
      <p:sp>
        <p:nvSpPr>
          <p:cNvPr id="6" name="TextBox 5"/>
          <p:cNvSpPr txBox="1"/>
          <p:nvPr/>
        </p:nvSpPr>
        <p:spPr>
          <a:xfrm>
            <a:off x="571472" y="785794"/>
            <a:ext cx="7500990" cy="535531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u-RU" dirty="0" smtClean="0"/>
              <a:t>Московский Манеж представляет собой одноэтажное здание с длиной боковых фасадов порядка 180 м и общей площадью </a:t>
            </a:r>
            <a:r>
              <a:rPr lang="ru-RU" dirty="0" err="1" smtClean="0"/>
              <a:t>ок</a:t>
            </a:r>
            <a:r>
              <a:rPr lang="ru-RU" dirty="0" smtClean="0"/>
              <a:t>. 6500 м². Здание выполнено в стиле классицизм: торцовые фасады украшены гладкими, без какого-либо декора, фронтонами и аркадой из 7 арочных проемов с окнами и дверьми. Мотив аркад повторяется и на боковых фасадах, в более усиленном варианте.</a:t>
            </a:r>
          </a:p>
          <a:p>
            <a:r>
              <a:rPr lang="ru-RU" dirty="0" smtClean="0"/>
              <a:t>Главным фасадом предполагался Южный, выходящий к Кутафьей башне, (одному из 4-х входов в Кремль). Сторона, сегодня обращённая к Манежной площади, терялась среди городской застройки.</a:t>
            </a:r>
          </a:p>
          <a:p>
            <a:r>
              <a:rPr lang="ru-RU" dirty="0" smtClean="0"/>
              <a:t>Монументальность зданию сообщает </a:t>
            </a:r>
            <a:r>
              <a:rPr lang="ru-RU" dirty="0" err="1" smtClean="0"/>
              <a:t>укрупнённость</a:t>
            </a:r>
            <a:r>
              <a:rPr lang="ru-RU" dirty="0" smtClean="0"/>
              <a:t> его пропорций, мерный ритм колонн и пилонов, сдержанная колористическая гамма, присущая архитектуре того времени. Рисунок протяженных фасадов создаётся аркадой оконных проемов, разделённых ¾ тосканскими колоннами и тяжёлым антаблементом, включавшим рельефные вставки. Высокая 2-скатная кровля зрительно облегчена часто поставленными слуховыми окнами и гладкими фронтонами</a:t>
            </a:r>
            <a:r>
              <a:rPr lang="ru-RU" dirty="0" smtClean="0"/>
              <a:t>.</a:t>
            </a:r>
          </a:p>
        </p:txBody>
      </p:sp>
      <p:pic>
        <p:nvPicPr>
          <p:cNvPr id="9" name="Рисунок 8" descr="Manege_Betancourt.jpg"/>
          <p:cNvPicPr>
            <a:picLocks noChangeAspect="1"/>
          </p:cNvPicPr>
          <p:nvPr/>
        </p:nvPicPr>
        <p:blipFill>
          <a:blip r:embed="rId3"/>
          <a:stretch>
            <a:fillRect/>
          </a:stretch>
        </p:blipFill>
        <p:spPr>
          <a:xfrm>
            <a:off x="1071538" y="1643050"/>
            <a:ext cx="6516592" cy="3643338"/>
          </a:xfrm>
          <a:prstGeom prst="rect">
            <a:avLst/>
          </a:prstGeom>
        </p:spPr>
      </p:pic>
      <p:pic>
        <p:nvPicPr>
          <p:cNvPr id="7" name="Рисунок 6" descr="Moscow_manege_albom.jpg"/>
          <p:cNvPicPr>
            <a:picLocks noChangeAspect="1"/>
          </p:cNvPicPr>
          <p:nvPr/>
        </p:nvPicPr>
        <p:blipFill>
          <a:blip r:embed="rId4"/>
          <a:stretch>
            <a:fillRect/>
          </a:stretch>
        </p:blipFill>
        <p:spPr>
          <a:xfrm>
            <a:off x="2214546" y="857232"/>
            <a:ext cx="4495000" cy="5205000"/>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0" nodeType="clickEffect">
                                  <p:stCondLst>
                                    <p:cond delay="0"/>
                                  </p:stCondLst>
                                  <p:childTnLst>
                                    <p:animEffect transition="out" filter="fade">
                                      <p:cBhvr>
                                        <p:cTn id="18" dur="1000"/>
                                        <p:tgtEl>
                                          <p:spTgt spid="2"/>
                                        </p:tgtEl>
                                      </p:cBhvr>
                                    </p:animEffect>
                                    <p:anim calcmode="lin" valueType="num">
                                      <p:cBhvr>
                                        <p:cTn id="19" dur="1000"/>
                                        <p:tgtEl>
                                          <p:spTgt spid="2"/>
                                        </p:tgtEl>
                                        <p:attrNameLst>
                                          <p:attrName>ppt_x</p:attrName>
                                        </p:attrNameLst>
                                      </p:cBhvr>
                                      <p:tavLst>
                                        <p:tav tm="0">
                                          <p:val>
                                            <p:strVal val="ppt_x"/>
                                          </p:val>
                                        </p:tav>
                                        <p:tav tm="100000">
                                          <p:val>
                                            <p:strVal val="ppt_x"/>
                                          </p:val>
                                        </p:tav>
                                      </p:tavLst>
                                    </p:anim>
                                    <p:anim calcmode="lin" valueType="num">
                                      <p:cBhvr>
                                        <p:cTn id="20" dur="1000"/>
                                        <p:tgtEl>
                                          <p:spTgt spid="2"/>
                                        </p:tgtEl>
                                        <p:attrNameLst>
                                          <p:attrName>ppt_y</p:attrName>
                                        </p:attrNameLst>
                                      </p:cBhvr>
                                      <p:tavLst>
                                        <p:tav tm="0">
                                          <p:val>
                                            <p:strVal val="ppt_y"/>
                                          </p:val>
                                        </p:tav>
                                        <p:tav tm="100000">
                                          <p:val>
                                            <p:strVal val="ppt_y+.1"/>
                                          </p:val>
                                        </p:tav>
                                      </p:tavLst>
                                    </p:anim>
                                    <p:set>
                                      <p:cBhvr>
                                        <p:cTn id="21" dur="1" fill="hold">
                                          <p:stCondLst>
                                            <p:cond delay="999"/>
                                          </p:stCondLst>
                                        </p:cTn>
                                        <p:tgtEl>
                                          <p:spTgt spid="2"/>
                                        </p:tgtEl>
                                        <p:attrNameLst>
                                          <p:attrName>style.visibility</p:attrName>
                                        </p:attrNameLst>
                                      </p:cBhvr>
                                      <p:to>
                                        <p:strVal val="hidden"/>
                                      </p:to>
                                    </p:set>
                                  </p:childTnLst>
                                </p:cTn>
                              </p:par>
                              <p:par>
                                <p:cTn id="22" presetID="42" presetClass="exit" presetSubtype="0" fill="hold" nodeType="with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par>
                                <p:cTn id="27" presetID="42" presetClass="exit" presetSubtype="0" fill="hold" grpId="1" nodeType="withEffect">
                                  <p:stCondLst>
                                    <p:cond delay="0"/>
                                  </p:stCondLst>
                                  <p:childTnLst>
                                    <p:animEffect transition="out" filter="fade">
                                      <p:cBhvr>
                                        <p:cTn id="28" dur="1000"/>
                                        <p:tgtEl>
                                          <p:spTgt spid="5"/>
                                        </p:tgtEl>
                                      </p:cBhvr>
                                    </p:animEffect>
                                    <p:anim calcmode="lin" valueType="num">
                                      <p:cBhvr>
                                        <p:cTn id="29" dur="1000"/>
                                        <p:tgtEl>
                                          <p:spTgt spid="5"/>
                                        </p:tgtEl>
                                        <p:attrNameLst>
                                          <p:attrName>ppt_x</p:attrName>
                                        </p:attrNameLst>
                                      </p:cBhvr>
                                      <p:tavLst>
                                        <p:tav tm="0">
                                          <p:val>
                                            <p:strVal val="ppt_x"/>
                                          </p:val>
                                        </p:tav>
                                        <p:tav tm="100000">
                                          <p:val>
                                            <p:strVal val="ppt_x"/>
                                          </p:val>
                                        </p:tav>
                                      </p:tavLst>
                                    </p:anim>
                                    <p:anim calcmode="lin" valueType="num">
                                      <p:cBhvr>
                                        <p:cTn id="30" dur="1000"/>
                                        <p:tgtEl>
                                          <p:spTgt spid="5"/>
                                        </p:tgtEl>
                                        <p:attrNameLst>
                                          <p:attrName>ppt_y</p:attrName>
                                        </p:attrNameLst>
                                      </p:cBhvr>
                                      <p:tavLst>
                                        <p:tav tm="0">
                                          <p:val>
                                            <p:strVal val="ppt_y"/>
                                          </p:val>
                                        </p:tav>
                                        <p:tav tm="100000">
                                          <p:val>
                                            <p:strVal val="ppt_y+.1"/>
                                          </p:val>
                                        </p:tav>
                                      </p:tavLst>
                                    </p:anim>
                                    <p:set>
                                      <p:cBhvr>
                                        <p:cTn id="31" dur="1" fill="hold">
                                          <p:stCondLst>
                                            <p:cond delay="999"/>
                                          </p:stCondLst>
                                        </p:cTn>
                                        <p:tgtEl>
                                          <p:spTgt spid="5"/>
                                        </p:tgtEl>
                                        <p:attrNameLst>
                                          <p:attrName>style.visibility</p:attrName>
                                        </p:attrNameLst>
                                      </p:cBhvr>
                                      <p:to>
                                        <p:strVal val="hidden"/>
                                      </p:to>
                                    </p:set>
                                  </p:childTnLst>
                                </p:cTn>
                              </p:par>
                              <p:par>
                                <p:cTn id="32" presetID="5" presetClass="entr" presetSubtype="1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xit" presetSubtype="10" fill="hold" grpId="1" nodeType="clickEffect">
                                  <p:stCondLst>
                                    <p:cond delay="0"/>
                                  </p:stCondLst>
                                  <p:childTnLst>
                                    <p:animEffect transition="out" filter="checkerboard(across)">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par>
                                <p:cTn id="40" presetID="8" presetClass="entr" presetSubtype="16"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diamond(in)">
                                      <p:cBhvr>
                                        <p:cTn id="42" dur="2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3" presetClass="exit" presetSubtype="16" fill="hold" nodeType="clickEffect">
                                  <p:stCondLst>
                                    <p:cond delay="0"/>
                                  </p:stCondLst>
                                  <p:childTnLst>
                                    <p:animEffect transition="out" filter="plus(in)">
                                      <p:cBhvr>
                                        <p:cTn id="46" dur="2000"/>
                                        <p:tgtEl>
                                          <p:spTgt spid="9"/>
                                        </p:tgtEl>
                                      </p:cBhvr>
                                    </p:animEffect>
                                    <p:set>
                                      <p:cBhvr>
                                        <p:cTn id="47" dur="1" fill="hold">
                                          <p:stCondLst>
                                            <p:cond delay="1999"/>
                                          </p:stCondLst>
                                        </p:cTn>
                                        <p:tgtEl>
                                          <p:spTgt spid="9"/>
                                        </p:tgtEl>
                                        <p:attrNameLst>
                                          <p:attrName>style.visibility</p:attrName>
                                        </p:attrNameLst>
                                      </p:cBhvr>
                                      <p:to>
                                        <p:strVal val="hidden"/>
                                      </p:to>
                                    </p:set>
                                  </p:childTnLst>
                                </p:cTn>
                              </p:par>
                              <p:par>
                                <p:cTn id="48" presetID="53"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nodeType="clickEffect">
                                  <p:stCondLst>
                                    <p:cond delay="0"/>
                                  </p:stCondLst>
                                  <p:childTnLst>
                                    <p:animEffect transition="out" filter="dissolve">
                                      <p:cBhvr>
                                        <p:cTn id="56" dur="500"/>
                                        <p:tgtEl>
                                          <p:spTgt spid="7"/>
                                        </p:tgtEl>
                                      </p:cBhvr>
                                    </p:animEffect>
                                    <p:set>
                                      <p:cBhvr>
                                        <p:cTn id="5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animBg="1"/>
      <p:bldP spid="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7239000" cy="1143000"/>
          </a:xfrm>
        </p:spPr>
        <p:txBody>
          <a:bodyPr>
            <a:normAutofit fontScale="90000"/>
          </a:bodyPr>
          <a:lstStyle/>
          <a:p>
            <a:r>
              <a:rPr lang="ru-RU" b="0" dirty="0" smtClean="0"/>
              <a:t>Кафедральный собор Святых Петра и </a:t>
            </a:r>
            <a:r>
              <a:rPr lang="ru-RU" b="0" dirty="0" smtClean="0"/>
              <a:t>Павла</a:t>
            </a:r>
            <a:endParaRPr lang="ru-RU" dirty="0"/>
          </a:p>
        </p:txBody>
      </p:sp>
      <p:pic>
        <p:nvPicPr>
          <p:cNvPr id="4" name="Содержимое 3" descr="SS_Peter_&amp;_Paul_Lutheran_Cathedral_in_Moscow6.JPG"/>
          <p:cNvPicPr>
            <a:picLocks noGrp="1" noChangeAspect="1"/>
          </p:cNvPicPr>
          <p:nvPr>
            <p:ph idx="1"/>
          </p:nvPr>
        </p:nvPicPr>
        <p:blipFill>
          <a:blip r:embed="rId2" cstate="print"/>
          <a:stretch>
            <a:fillRect/>
          </a:stretch>
        </p:blipFill>
        <p:spPr>
          <a:xfrm>
            <a:off x="285720" y="1428735"/>
            <a:ext cx="3786214" cy="5048285"/>
          </a:xfrm>
        </p:spPr>
      </p:pic>
      <p:sp>
        <p:nvSpPr>
          <p:cNvPr id="5" name="TextBox 4"/>
          <p:cNvSpPr txBox="1"/>
          <p:nvPr/>
        </p:nvSpPr>
        <p:spPr>
          <a:xfrm>
            <a:off x="4214810" y="1071546"/>
            <a:ext cx="4000528" cy="5909310"/>
          </a:xfrm>
          <a:prstGeom prst="rect">
            <a:avLst/>
          </a:prstGeom>
          <a:noFill/>
        </p:spPr>
        <p:txBody>
          <a:bodyPr wrap="square" rtlCol="0">
            <a:spAutoFit/>
          </a:bodyPr>
          <a:lstStyle/>
          <a:p>
            <a:r>
              <a:rPr lang="ru-RU" b="1" dirty="0" smtClean="0"/>
              <a:t>Кафедральный собор святых апостолов Петра и Павла</a:t>
            </a:r>
            <a:r>
              <a:rPr lang="ru-RU" dirty="0" smtClean="0"/>
              <a:t> — лютеранский собор в Москве, являющийся кафедральным </a:t>
            </a:r>
            <a:r>
              <a:rPr lang="ru-RU" dirty="0" smtClean="0"/>
              <a:t>в Евангелическо-лютеранской </a:t>
            </a:r>
            <a:r>
              <a:rPr lang="ru-RU" dirty="0" smtClean="0"/>
              <a:t>церкви Европейской части России </a:t>
            </a:r>
            <a:r>
              <a:rPr lang="ru-RU" dirty="0" smtClean="0"/>
              <a:t>, </a:t>
            </a:r>
            <a:r>
              <a:rPr lang="ru-RU" dirty="0" smtClean="0"/>
              <a:t>кафедра </a:t>
            </a:r>
            <a:r>
              <a:rPr lang="ru-RU" dirty="0" smtClean="0"/>
              <a:t>епископа</a:t>
            </a:r>
            <a:r>
              <a:rPr lang="ru-RU" dirty="0" smtClean="0"/>
              <a:t>  Дитриха Борисовича Брауэра.</a:t>
            </a:r>
          </a:p>
          <a:p>
            <a:r>
              <a:rPr lang="ru-RU" dirty="0" smtClean="0"/>
              <a:t>Собор является одной из двух действующих официальных лютеранских церквей в Москве наряду с лютеранской церковью Святой Троицы </a:t>
            </a:r>
            <a:r>
              <a:rPr lang="ru-RU" dirty="0" smtClean="0"/>
              <a:t>на</a:t>
            </a:r>
            <a:r>
              <a:rPr lang="ru-RU" dirty="0" smtClean="0"/>
              <a:t> Введенском кладбище. Приход церкви святых Петра и Павла в Москве — один из старейших лютеранских приходов в России.</a:t>
            </a:r>
          </a:p>
          <a:p>
            <a:r>
              <a:rPr lang="ru-RU" dirty="0" smtClean="0"/>
              <a:t>Расположен в Старосадском переулке, 7/10. Ближайшая станция метро — Китай-город.</a:t>
            </a:r>
          </a:p>
          <a:p>
            <a:endParaRPr lang="ru-RU" dirty="0"/>
          </a:p>
        </p:txBody>
      </p:sp>
      <p:sp>
        <p:nvSpPr>
          <p:cNvPr id="6" name="TextBox 5"/>
          <p:cNvSpPr txBox="1"/>
          <p:nvPr/>
        </p:nvSpPr>
        <p:spPr>
          <a:xfrm>
            <a:off x="642910" y="357166"/>
            <a:ext cx="7215238" cy="590931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ru-RU" dirty="0" smtClean="0"/>
              <a:t>Община </a:t>
            </a:r>
            <a:r>
              <a:rPr lang="ru-RU" dirty="0" err="1" smtClean="0"/>
              <a:t>свв</a:t>
            </a:r>
            <a:r>
              <a:rPr lang="ru-RU" dirty="0" smtClean="0"/>
              <a:t>. Петра и Павла была образована в 1626 году, когда от старой московской лютеранской общины отделилась новая община под руководством пастора </a:t>
            </a:r>
            <a:r>
              <a:rPr lang="ru-RU" dirty="0" err="1" smtClean="0"/>
              <a:t>Якоба</a:t>
            </a:r>
            <a:r>
              <a:rPr lang="ru-RU" dirty="0" smtClean="0"/>
              <a:t> </a:t>
            </a:r>
            <a:r>
              <a:rPr lang="ru-RU" dirty="0" err="1" smtClean="0"/>
              <a:t>Нойенбурга</a:t>
            </a:r>
            <a:r>
              <a:rPr lang="ru-RU" dirty="0" smtClean="0"/>
              <a:t>. В 1632 году была снесена первая церковь общины </a:t>
            </a:r>
            <a:r>
              <a:rPr lang="ru-RU" dirty="0" smtClean="0"/>
              <a:t>близ Чистых </a:t>
            </a:r>
            <a:r>
              <a:rPr lang="ru-RU" dirty="0" smtClean="0"/>
              <a:t>прудов. Вторая церковь простояла чуть более 10 лет. По инициативе генерала Николая Баумана в 1647 </a:t>
            </a:r>
            <a:r>
              <a:rPr lang="ru-RU" dirty="0" smtClean="0"/>
              <a:t>году недалеко </a:t>
            </a:r>
            <a:r>
              <a:rPr lang="ru-RU" dirty="0" smtClean="0"/>
              <a:t>от моста на реке Яуза было возведена «Офицерская церковь», но и это место у общины было отнято. В 1649 </a:t>
            </a:r>
            <a:r>
              <a:rPr lang="ru-RU" dirty="0" smtClean="0"/>
              <a:t>году Соборным </a:t>
            </a:r>
            <a:r>
              <a:rPr lang="ru-RU" dirty="0" smtClean="0"/>
              <a:t>уложением европейцам вообще запретили покупать недвижимость в столице.</a:t>
            </a:r>
          </a:p>
          <a:p>
            <a:pPr algn="ctr"/>
            <a:r>
              <a:rPr lang="ru-RU" dirty="0" smtClean="0"/>
              <a:t>Генерал Бауман купил вместе с художником Петром </a:t>
            </a:r>
            <a:r>
              <a:rPr lang="ru-RU" dirty="0" err="1" smtClean="0"/>
              <a:t>Инглисом</a:t>
            </a:r>
            <a:r>
              <a:rPr lang="ru-RU" dirty="0" smtClean="0"/>
              <a:t> новую строительную площадку в Немецкой слободе. Там был вторично основан лютеранский молитвенный дом, на месте которого в 1664 году появилась маленькая деревянная церковь. В 1667 году эту церковь снесли и на том же месте построили большую деревянную церковь, а также дом пастора и школьное здание. Освящение церкви состоялось в 1669 году. В 1670 году земельный участок, на котором находились эти три строения, перешёл в официальное владение общины по дарственной царя Алексея Михайловича.</a:t>
            </a:r>
          </a:p>
          <a:p>
            <a:pPr algn="ctr"/>
            <a:endParaRPr lang="ru-RU" dirty="0"/>
          </a:p>
        </p:txBody>
      </p:sp>
      <p:pic>
        <p:nvPicPr>
          <p:cNvPr id="8" name="Рисунок 7" descr="N.A.Naidenov_(1884)._Views_of_Moscow._57._LutheranPeterPaul.png"/>
          <p:cNvPicPr>
            <a:picLocks noChangeAspect="1"/>
          </p:cNvPicPr>
          <p:nvPr/>
        </p:nvPicPr>
        <p:blipFill>
          <a:blip r:embed="rId3"/>
          <a:stretch>
            <a:fillRect/>
          </a:stretch>
        </p:blipFill>
        <p:spPr>
          <a:xfrm>
            <a:off x="571472" y="0"/>
            <a:ext cx="5254943"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Рисунок 8" descr="Peter-und-Pauls-Kirche_zu_Moskau.jpg"/>
          <p:cNvPicPr>
            <a:picLocks noChangeAspect="1"/>
          </p:cNvPicPr>
          <p:nvPr/>
        </p:nvPicPr>
        <p:blipFill>
          <a:blip r:embed="rId4" cstate="print"/>
          <a:stretch>
            <a:fillRect/>
          </a:stretch>
        </p:blipFill>
        <p:spPr>
          <a:xfrm>
            <a:off x="4643438" y="285728"/>
            <a:ext cx="4280875" cy="6072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450px-SS_Peter_&amp;_Paul_Lutheran_Cathedral_in_Moscow4.JPG"/>
          <p:cNvPicPr>
            <a:picLocks noChangeAspect="1"/>
          </p:cNvPicPr>
          <p:nvPr/>
        </p:nvPicPr>
        <p:blipFill>
          <a:blip r:embed="rId5"/>
          <a:stretch>
            <a:fillRect/>
          </a:stretch>
        </p:blipFill>
        <p:spPr>
          <a:xfrm>
            <a:off x="2143108" y="428604"/>
            <a:ext cx="4286250" cy="571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2000"/>
                                        <p:tgtEl>
                                          <p:spTgt spid="5"/>
                                        </p:tgtEl>
                                      </p:cBhvr>
                                    </p:animEffect>
                                    <p:set>
                                      <p:cBhvr>
                                        <p:cTn id="19" dur="1" fill="hold">
                                          <p:stCondLst>
                                            <p:cond delay="1999"/>
                                          </p:stCondLst>
                                        </p:cTn>
                                        <p:tgtEl>
                                          <p:spTgt spid="5"/>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2000"/>
                                        <p:tgtEl>
                                          <p:spTgt spid="2"/>
                                        </p:tgtEl>
                                      </p:cBhvr>
                                    </p:animEffect>
                                    <p:set>
                                      <p:cBhvr>
                                        <p:cTn id="25" dur="1" fill="hold">
                                          <p:stCondLst>
                                            <p:cond delay="1999"/>
                                          </p:stCondLst>
                                        </p:cTn>
                                        <p:tgtEl>
                                          <p:spTgt spid="2"/>
                                        </p:tgtEl>
                                        <p:attrNameLst>
                                          <p:attrName>style.visibility</p:attrName>
                                        </p:attrNameLst>
                                      </p:cBhvr>
                                      <p:to>
                                        <p:strVal val="hidden"/>
                                      </p:to>
                                    </p:set>
                                  </p:childTnLst>
                                </p:cTn>
                              </p:par>
                              <p:par>
                                <p:cTn id="26" presetID="37"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xit" presetSubtype="0" fill="hold" grpId="1" nodeType="clickEffect">
                                  <p:stCondLst>
                                    <p:cond delay="0"/>
                                  </p:stCondLst>
                                  <p:childTnLst>
                                    <p:animEffect transition="out" filter="fade">
                                      <p:cBhvr>
                                        <p:cTn id="35" dur="1000"/>
                                        <p:tgtEl>
                                          <p:spTgt spid="6"/>
                                        </p:tgtEl>
                                      </p:cBhvr>
                                    </p:animEffect>
                                    <p:anim calcmode="lin" valueType="num">
                                      <p:cBhvr>
                                        <p:cTn id="36" dur="1000"/>
                                        <p:tgtEl>
                                          <p:spTgt spid="6"/>
                                        </p:tgtEl>
                                        <p:attrNameLst>
                                          <p:attrName>ppt_x</p:attrName>
                                        </p:attrNameLst>
                                      </p:cBhvr>
                                      <p:tavLst>
                                        <p:tav tm="0">
                                          <p:val>
                                            <p:strVal val="ppt_x"/>
                                          </p:val>
                                        </p:tav>
                                        <p:tav tm="100000">
                                          <p:val>
                                            <p:strVal val="ppt_x"/>
                                          </p:val>
                                        </p:tav>
                                      </p:tavLst>
                                    </p:anim>
                                    <p:anim calcmode="lin" valueType="num">
                                      <p:cBhvr>
                                        <p:cTn id="37" dur="100" decel="100000"/>
                                        <p:tgtEl>
                                          <p:spTgt spid="6"/>
                                        </p:tgtEl>
                                        <p:attrNameLst>
                                          <p:attrName>ppt_y</p:attrName>
                                        </p:attrNameLst>
                                      </p:cBhvr>
                                      <p:tavLst>
                                        <p:tav tm="0">
                                          <p:val>
                                            <p:strVal val="ppt_y"/>
                                          </p:val>
                                        </p:tav>
                                        <p:tav tm="100000">
                                          <p:val>
                                            <p:strVal val="ppt_y-.03"/>
                                          </p:val>
                                        </p:tav>
                                      </p:tavLst>
                                    </p:anim>
                                    <p:anim calcmode="lin" valueType="num">
                                      <p:cBhvr>
                                        <p:cTn id="38" dur="900" accel="100000">
                                          <p:stCondLst>
                                            <p:cond delay="100"/>
                                          </p:stCondLst>
                                        </p:cTn>
                                        <p:tgtEl>
                                          <p:spTgt spid="6"/>
                                        </p:tgtEl>
                                        <p:attrNameLst>
                                          <p:attrName>ppt_y</p:attrName>
                                        </p:attrNameLst>
                                      </p:cBhvr>
                                      <p:tavLst>
                                        <p:tav tm="0">
                                          <p:val>
                                            <p:strVal val="ppt_y"/>
                                          </p:val>
                                        </p:tav>
                                        <p:tav tm="100000">
                                          <p:val>
                                            <p:strVal val="ppt_y+1"/>
                                          </p:val>
                                        </p:tav>
                                      </p:tavLst>
                                    </p:anim>
                                    <p:set>
                                      <p:cBhvr>
                                        <p:cTn id="39" dur="1" fill="hold">
                                          <p:stCondLst>
                                            <p:cond delay="999"/>
                                          </p:stCondLst>
                                        </p:cTn>
                                        <p:tgtEl>
                                          <p:spTgt spid="6"/>
                                        </p:tgtEl>
                                        <p:attrNameLst>
                                          <p:attrName>style.visibility</p:attrName>
                                        </p:attrNameLst>
                                      </p:cBhvr>
                                      <p:to>
                                        <p:strVal val="hidden"/>
                                      </p:to>
                                    </p:set>
                                  </p:childTnLst>
                                </p:cTn>
                              </p:par>
                              <p:par>
                                <p:cTn id="40" presetID="29"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ppt_x</p:attrName>
                                        </p:attrNameLst>
                                      </p:cBhvr>
                                      <p:tavLst>
                                        <p:tav tm="0">
                                          <p:val>
                                            <p:strVal val="#ppt_x-.2"/>
                                          </p:val>
                                        </p:tav>
                                        <p:tav tm="100000">
                                          <p:val>
                                            <p:strVal val="#ppt_x"/>
                                          </p:val>
                                        </p:tav>
                                      </p:tavLst>
                                    </p:anim>
                                    <p:anim calcmode="lin" valueType="num">
                                      <p:cBhvr>
                                        <p:cTn id="4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xit" presetSubtype="0" fill="hold" nodeType="clickEffect">
                                  <p:stCondLst>
                                    <p:cond delay="0"/>
                                  </p:stCondLst>
                                  <p:childTnLst>
                                    <p:animEffect transition="out" filter="dissolv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21" presetClass="entr" presetSubtype="4"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heel(4)">
                                      <p:cBhvr>
                                        <p:cTn id="52" dur="20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37" presetClass="exit" presetSubtype="0" fill="hold" nodeType="clickEffect">
                                  <p:stCondLst>
                                    <p:cond delay="0"/>
                                  </p:stCondLst>
                                  <p:childTnLst>
                                    <p:animEffect transition="out" filter="fade">
                                      <p:cBhvr>
                                        <p:cTn id="56" dur="1000"/>
                                        <p:tgtEl>
                                          <p:spTgt spid="9"/>
                                        </p:tgtEl>
                                      </p:cBhvr>
                                    </p:animEffect>
                                    <p:anim calcmode="lin" valueType="num">
                                      <p:cBhvr>
                                        <p:cTn id="57" dur="1000"/>
                                        <p:tgtEl>
                                          <p:spTgt spid="9"/>
                                        </p:tgtEl>
                                        <p:attrNameLst>
                                          <p:attrName>ppt_x</p:attrName>
                                        </p:attrNameLst>
                                      </p:cBhvr>
                                      <p:tavLst>
                                        <p:tav tm="0">
                                          <p:val>
                                            <p:strVal val="ppt_x"/>
                                          </p:val>
                                        </p:tav>
                                        <p:tav tm="100000">
                                          <p:val>
                                            <p:strVal val="ppt_x"/>
                                          </p:val>
                                        </p:tav>
                                      </p:tavLst>
                                    </p:anim>
                                    <p:anim calcmode="lin" valueType="num">
                                      <p:cBhvr>
                                        <p:cTn id="58" dur="100" decel="100000"/>
                                        <p:tgtEl>
                                          <p:spTgt spid="9"/>
                                        </p:tgtEl>
                                        <p:attrNameLst>
                                          <p:attrName>ppt_y</p:attrName>
                                        </p:attrNameLst>
                                      </p:cBhvr>
                                      <p:tavLst>
                                        <p:tav tm="0">
                                          <p:val>
                                            <p:strVal val="ppt_y"/>
                                          </p:val>
                                        </p:tav>
                                        <p:tav tm="100000">
                                          <p:val>
                                            <p:strVal val="ppt_y-.03"/>
                                          </p:val>
                                        </p:tav>
                                      </p:tavLst>
                                    </p:anim>
                                    <p:anim calcmode="lin" valueType="num">
                                      <p:cBhvr>
                                        <p:cTn id="59" dur="900" accel="100000">
                                          <p:stCondLst>
                                            <p:cond delay="100"/>
                                          </p:stCondLst>
                                        </p:cTn>
                                        <p:tgtEl>
                                          <p:spTgt spid="9"/>
                                        </p:tgtEl>
                                        <p:attrNameLst>
                                          <p:attrName>ppt_y</p:attrName>
                                        </p:attrNameLst>
                                      </p:cBhvr>
                                      <p:tavLst>
                                        <p:tav tm="0">
                                          <p:val>
                                            <p:strVal val="ppt_y"/>
                                          </p:val>
                                        </p:tav>
                                        <p:tav tm="100000">
                                          <p:val>
                                            <p:strVal val="ppt_y+1"/>
                                          </p:val>
                                        </p:tav>
                                      </p:tavLst>
                                    </p:anim>
                                    <p:set>
                                      <p:cBhvr>
                                        <p:cTn id="60" dur="1" fill="hold">
                                          <p:stCondLst>
                                            <p:cond delay="999"/>
                                          </p:stCondLst>
                                        </p:cTn>
                                        <p:tgtEl>
                                          <p:spTgt spid="9"/>
                                        </p:tgtEl>
                                        <p:attrNameLst>
                                          <p:attrName>style.visibility</p:attrName>
                                        </p:attrNameLst>
                                      </p:cBhvr>
                                      <p:to>
                                        <p:strVal val="hidden"/>
                                      </p:to>
                                    </p:set>
                                  </p:childTnLst>
                                </p:cTn>
                              </p:par>
                              <p:par>
                                <p:cTn id="61" presetID="17" presetClass="entr" presetSubtype="10"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7239000" cy="1143000"/>
          </a:xfrm>
        </p:spPr>
        <p:txBody>
          <a:bodyPr>
            <a:normAutofit/>
          </a:bodyPr>
          <a:lstStyle/>
          <a:p>
            <a:r>
              <a:rPr lang="ru-RU" b="0" dirty="0" smtClean="0"/>
              <a:t>Шуховская </a:t>
            </a:r>
            <a:r>
              <a:rPr lang="ru-RU" b="0" dirty="0" smtClean="0"/>
              <a:t>башня</a:t>
            </a:r>
            <a:endParaRPr lang="ru-RU" dirty="0"/>
          </a:p>
        </p:txBody>
      </p:sp>
      <p:pic>
        <p:nvPicPr>
          <p:cNvPr id="4" name="Содержимое 3" descr="Shukhov_Tower_photo_by_Maxim_Fedorov.jpg"/>
          <p:cNvPicPr>
            <a:picLocks noGrp="1" noChangeAspect="1"/>
          </p:cNvPicPr>
          <p:nvPr>
            <p:ph idx="1"/>
          </p:nvPr>
        </p:nvPicPr>
        <p:blipFill>
          <a:blip r:embed="rId2"/>
          <a:stretch>
            <a:fillRect/>
          </a:stretch>
        </p:blipFill>
        <p:spPr>
          <a:xfrm>
            <a:off x="4357686" y="1357298"/>
            <a:ext cx="3357586" cy="5040255"/>
          </a:xfrm>
        </p:spPr>
      </p:pic>
      <p:sp>
        <p:nvSpPr>
          <p:cNvPr id="5" name="TextBox 4"/>
          <p:cNvSpPr txBox="1"/>
          <p:nvPr/>
        </p:nvSpPr>
        <p:spPr>
          <a:xfrm>
            <a:off x="4000496" y="1571612"/>
            <a:ext cx="3500462" cy="369332"/>
          </a:xfrm>
          <a:prstGeom prst="rect">
            <a:avLst/>
          </a:prstGeom>
          <a:noFill/>
        </p:spPr>
        <p:txBody>
          <a:bodyPr wrap="square" rtlCol="0">
            <a:spAutoFit/>
          </a:bodyPr>
          <a:lstStyle/>
          <a:p>
            <a:endParaRPr lang="ru-RU" dirty="0"/>
          </a:p>
        </p:txBody>
      </p:sp>
      <p:sp>
        <p:nvSpPr>
          <p:cNvPr id="6" name="TextBox 5"/>
          <p:cNvSpPr txBox="1"/>
          <p:nvPr/>
        </p:nvSpPr>
        <p:spPr>
          <a:xfrm>
            <a:off x="214282" y="1428736"/>
            <a:ext cx="3857652" cy="5355312"/>
          </a:xfrm>
          <a:prstGeom prst="rect">
            <a:avLst/>
          </a:prstGeom>
          <a:noFill/>
        </p:spPr>
        <p:txBody>
          <a:bodyPr wrap="square" rtlCol="0">
            <a:spAutoFit/>
          </a:bodyPr>
          <a:lstStyle/>
          <a:p>
            <a:r>
              <a:rPr lang="ru-RU" dirty="0" err="1" smtClean="0"/>
              <a:t>Шу́ховская</a:t>
            </a:r>
            <a:r>
              <a:rPr lang="ru-RU" dirty="0" smtClean="0"/>
              <a:t> </a:t>
            </a:r>
            <a:r>
              <a:rPr lang="ru-RU" dirty="0" err="1" smtClean="0"/>
              <a:t>ба́шня</a:t>
            </a:r>
            <a:r>
              <a:rPr lang="ru-RU" dirty="0" smtClean="0"/>
              <a:t> (</a:t>
            </a:r>
            <a:r>
              <a:rPr lang="ru-RU" dirty="0" err="1" smtClean="0"/>
              <a:t>Ша́боловская</a:t>
            </a:r>
            <a:r>
              <a:rPr lang="ru-RU" dirty="0" smtClean="0"/>
              <a:t> </a:t>
            </a:r>
            <a:r>
              <a:rPr lang="ru-RU" dirty="0" err="1" smtClean="0"/>
              <a:t>ба́шня</a:t>
            </a:r>
            <a:r>
              <a:rPr lang="ru-RU" dirty="0" smtClean="0"/>
              <a:t>, </a:t>
            </a:r>
            <a:r>
              <a:rPr lang="ru-RU" dirty="0" err="1" smtClean="0"/>
              <a:t>Ра́дио-ба́шня</a:t>
            </a:r>
            <a:r>
              <a:rPr lang="ru-RU" dirty="0" smtClean="0"/>
              <a:t>) — уникальная гиперболоидная конструкция, выполненная в виде несущей стальной сетчатой оболочки. Расположена в Москве на улице Шаболовка. Построена в 1920—1922 годах. Памятник архитектуры. Автор проекта и руководитель строительства </a:t>
            </a:r>
            <a:r>
              <a:rPr lang="ru-RU" dirty="0" err="1" smtClean="0"/>
              <a:t>радиобашни</a:t>
            </a:r>
            <a:r>
              <a:rPr lang="ru-RU" dirty="0" smtClean="0"/>
              <a:t> — великий русский инженер, архитектор, </a:t>
            </a:r>
            <a:r>
              <a:rPr lang="ru-RU" dirty="0" smtClean="0"/>
              <a:t>и учёный</a:t>
            </a:r>
            <a:r>
              <a:rPr lang="ru-RU" dirty="0" smtClean="0"/>
              <a:t>, академик Владимир Григорьевич Шухов (1853—1939). Башня получила признание как одно из самых красивых и выдающихся достижений инженерной мысли в мире.</a:t>
            </a:r>
            <a:endParaRPr lang="ru-RU" dirty="0"/>
          </a:p>
        </p:txBody>
      </p:sp>
      <p:sp>
        <p:nvSpPr>
          <p:cNvPr id="8" name="TextBox 7"/>
          <p:cNvSpPr txBox="1"/>
          <p:nvPr/>
        </p:nvSpPr>
        <p:spPr>
          <a:xfrm>
            <a:off x="928662" y="214290"/>
            <a:ext cx="6929486" cy="6463308"/>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u-RU" dirty="0" smtClean="0"/>
              <a:t>Первый проект башни на Шаболовке был разработан В. Г. Шуховым в 1919 году с расчётной высотой 350 метров. Из-за дефицита металла во время гражданской </a:t>
            </a:r>
            <a:r>
              <a:rPr lang="ru-RU" dirty="0" err="1" smtClean="0"/>
              <a:t>войныпроектная</a:t>
            </a:r>
            <a:r>
              <a:rPr lang="ru-RU" dirty="0" smtClean="0"/>
              <a:t> разработка была реализована по второму проекту в виде конструкции высотой 148,3 метра. 14 марта 1920 года началось строительство </a:t>
            </a:r>
            <a:r>
              <a:rPr lang="ru-RU" dirty="0" err="1" smtClean="0"/>
              <a:t>радиобашни</a:t>
            </a:r>
            <a:r>
              <a:rPr lang="ru-RU" dirty="0" smtClean="0"/>
              <a:t> на </a:t>
            </a:r>
            <a:r>
              <a:rPr lang="ru-RU" dirty="0" smtClean="0"/>
              <a:t>Шаболовке. </a:t>
            </a:r>
            <a:r>
              <a:rPr lang="ru-RU" dirty="0" smtClean="0"/>
              <a:t>Работа по возведению конструкции неоднократно прерывалась из-за отсутствия материалов. После аварии при подъёме 4-й секции башни В. Г. Шухов был приговорён к условному расстрелу с отсрочкой исполнения приговора до завершения строительства. В начале марта 1922 года монтаж несущих конструкций был завершен. 19 марта 1922 </a:t>
            </a:r>
            <a:r>
              <a:rPr lang="ru-RU" dirty="0" err="1" smtClean="0"/>
              <a:t>годаначалась</a:t>
            </a:r>
            <a:r>
              <a:rPr lang="ru-RU" dirty="0" smtClean="0"/>
              <a:t> трансляция радиопередач с уникальной антенной башни.</a:t>
            </a:r>
          </a:p>
          <a:p>
            <a:r>
              <a:rPr lang="ru-RU" dirty="0" smtClean="0"/>
              <a:t>Сооружение удивительно красивой и самой большой в России на то время башни вызвало всеобщий восторг. Образ конструкции </a:t>
            </a:r>
            <a:r>
              <a:rPr lang="ru-RU" dirty="0" err="1" smtClean="0"/>
              <a:t>Шуховской</a:t>
            </a:r>
            <a:r>
              <a:rPr lang="ru-RU" dirty="0" smtClean="0"/>
              <a:t> башни в виде уходящих в высоту секций-гиперболоидов вдохновил А. Н. Толстого на создание фантастического романа «Гиперболоид инженера Гарина».</a:t>
            </a:r>
          </a:p>
          <a:p>
            <a:r>
              <a:rPr lang="ru-RU" dirty="0" smtClean="0"/>
              <a:t>С установкой двух траверз и флагштока высота </a:t>
            </a:r>
            <a:r>
              <a:rPr lang="ru-RU" dirty="0" err="1" smtClean="0"/>
              <a:t>Шуховской</a:t>
            </a:r>
            <a:r>
              <a:rPr lang="ru-RU" dirty="0" smtClean="0"/>
              <a:t> башни достигла 160 метров </a:t>
            </a:r>
            <a:r>
              <a:rPr lang="ru-RU" dirty="0" smtClean="0"/>
              <a:t>. </a:t>
            </a:r>
            <a:r>
              <a:rPr lang="ru-RU" dirty="0" smtClean="0"/>
              <a:t>Высота основания над уровнем моря — 131 метр </a:t>
            </a:r>
          </a:p>
          <a:p>
            <a:endParaRPr lang="ru-RU" dirty="0"/>
          </a:p>
        </p:txBody>
      </p:sp>
      <p:pic>
        <p:nvPicPr>
          <p:cNvPr id="10" name="Рисунок 9" descr="Shukhov_Tower_photo_by_Maxim_Fedorov._in_tower_1.jpg"/>
          <p:cNvPicPr>
            <a:picLocks noChangeAspect="1"/>
          </p:cNvPicPr>
          <p:nvPr/>
        </p:nvPicPr>
        <p:blipFill>
          <a:blip r:embed="rId3"/>
          <a:stretch>
            <a:fillRect/>
          </a:stretch>
        </p:blipFill>
        <p:spPr>
          <a:xfrm>
            <a:off x="214282" y="357166"/>
            <a:ext cx="8636842" cy="6096000"/>
          </a:xfrm>
          <a:prstGeom prst="rect">
            <a:avLst/>
          </a:prstGeom>
        </p:spPr>
      </p:pic>
      <p:pic>
        <p:nvPicPr>
          <p:cNvPr id="11" name="Рисунок 10" descr="Shukhov_Tower_photo_by_Sergei_Arsenyev_2006.JPG"/>
          <p:cNvPicPr>
            <a:picLocks noChangeAspect="1"/>
          </p:cNvPicPr>
          <p:nvPr/>
        </p:nvPicPr>
        <p:blipFill>
          <a:blip r:embed="rId4" cstate="print"/>
          <a:stretch>
            <a:fillRect/>
          </a:stretch>
        </p:blipFill>
        <p:spPr>
          <a:xfrm>
            <a:off x="2285984" y="142852"/>
            <a:ext cx="4605206" cy="650083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xit" presetSubtype="0" fill="hold" nodeType="clickEffect">
                                  <p:stCondLst>
                                    <p:cond delay="0"/>
                                  </p:stCondLst>
                                  <p:childTnLst>
                                    <p:animEffect transition="out" filter="fade">
                                      <p:cBhvr>
                                        <p:cTn id="20" dur="1000"/>
                                        <p:tgtEl>
                                          <p:spTgt spid="4"/>
                                        </p:tgtEl>
                                      </p:cBhvr>
                                    </p:animEffect>
                                    <p:anim calcmode="lin" valueType="num">
                                      <p:cBhvr>
                                        <p:cTn id="21" dur="1000"/>
                                        <p:tgtEl>
                                          <p:spTgt spid="4"/>
                                        </p:tgtEl>
                                        <p:attrNameLst>
                                          <p:attrName>ppt_x</p:attrName>
                                        </p:attrNameLst>
                                      </p:cBhvr>
                                      <p:tavLst>
                                        <p:tav tm="0">
                                          <p:val>
                                            <p:strVal val="ppt_x"/>
                                          </p:val>
                                        </p:tav>
                                        <p:tav tm="100000">
                                          <p:val>
                                            <p:strVal val="ppt_x"/>
                                          </p:val>
                                        </p:tav>
                                      </p:tavLst>
                                    </p:anim>
                                    <p:anim calcmode="lin" valueType="num">
                                      <p:cBhvr>
                                        <p:cTn id="22" dur="100" decel="100000"/>
                                        <p:tgtEl>
                                          <p:spTgt spid="4"/>
                                        </p:tgtEl>
                                        <p:attrNameLst>
                                          <p:attrName>ppt_y</p:attrName>
                                        </p:attrNameLst>
                                      </p:cBhvr>
                                      <p:tavLst>
                                        <p:tav tm="0">
                                          <p:val>
                                            <p:strVal val="ppt_y"/>
                                          </p:val>
                                        </p:tav>
                                        <p:tav tm="100000">
                                          <p:val>
                                            <p:strVal val="ppt_y-.03"/>
                                          </p:val>
                                        </p:tav>
                                      </p:tavLst>
                                    </p:anim>
                                    <p:anim calcmode="lin" valueType="num">
                                      <p:cBhvr>
                                        <p:cTn id="23" dur="900" accel="100000">
                                          <p:stCondLst>
                                            <p:cond delay="100"/>
                                          </p:stCondLst>
                                        </p:cTn>
                                        <p:tgtEl>
                                          <p:spTgt spid="4"/>
                                        </p:tgtEl>
                                        <p:attrNameLst>
                                          <p:attrName>ppt_y</p:attrName>
                                        </p:attrNameLst>
                                      </p:cBhvr>
                                      <p:tavLst>
                                        <p:tav tm="0">
                                          <p:val>
                                            <p:strVal val="ppt_y"/>
                                          </p:val>
                                        </p:tav>
                                        <p:tav tm="100000">
                                          <p:val>
                                            <p:strVal val="ppt_y+1"/>
                                          </p:val>
                                        </p:tav>
                                      </p:tavLst>
                                    </p:anim>
                                    <p:set>
                                      <p:cBhvr>
                                        <p:cTn id="24" dur="1" fill="hold">
                                          <p:stCondLst>
                                            <p:cond delay="999"/>
                                          </p:stCondLst>
                                        </p:cTn>
                                        <p:tgtEl>
                                          <p:spTgt spid="4"/>
                                        </p:tgtEl>
                                        <p:attrNameLst>
                                          <p:attrName>style.visibility</p:attrName>
                                        </p:attrNameLst>
                                      </p:cBhvr>
                                      <p:to>
                                        <p:strVal val="hidden"/>
                                      </p:to>
                                    </p:set>
                                  </p:childTnLst>
                                </p:cTn>
                              </p:par>
                              <p:par>
                                <p:cTn id="25" presetID="37" presetClass="exit" presetSubtype="0" fill="hold" grpId="1" nodeType="withEffect">
                                  <p:stCondLst>
                                    <p:cond delay="0"/>
                                  </p:stCondLst>
                                  <p:childTnLst>
                                    <p:animEffect transition="out" filter="fade">
                                      <p:cBhvr>
                                        <p:cTn id="26" dur="1000"/>
                                        <p:tgtEl>
                                          <p:spTgt spid="6"/>
                                        </p:tgtEl>
                                      </p:cBhvr>
                                    </p:animEffect>
                                    <p:anim calcmode="lin" valueType="num">
                                      <p:cBhvr>
                                        <p:cTn id="27" dur="1000"/>
                                        <p:tgtEl>
                                          <p:spTgt spid="6"/>
                                        </p:tgtEl>
                                        <p:attrNameLst>
                                          <p:attrName>ppt_x</p:attrName>
                                        </p:attrNameLst>
                                      </p:cBhvr>
                                      <p:tavLst>
                                        <p:tav tm="0">
                                          <p:val>
                                            <p:strVal val="ppt_x"/>
                                          </p:val>
                                        </p:tav>
                                        <p:tav tm="100000">
                                          <p:val>
                                            <p:strVal val="ppt_x"/>
                                          </p:val>
                                        </p:tav>
                                      </p:tavLst>
                                    </p:anim>
                                    <p:anim calcmode="lin" valueType="num">
                                      <p:cBhvr>
                                        <p:cTn id="28" dur="100" decel="100000"/>
                                        <p:tgtEl>
                                          <p:spTgt spid="6"/>
                                        </p:tgtEl>
                                        <p:attrNameLst>
                                          <p:attrName>ppt_y</p:attrName>
                                        </p:attrNameLst>
                                      </p:cBhvr>
                                      <p:tavLst>
                                        <p:tav tm="0">
                                          <p:val>
                                            <p:strVal val="ppt_y"/>
                                          </p:val>
                                        </p:tav>
                                        <p:tav tm="100000">
                                          <p:val>
                                            <p:strVal val="ppt_y-.03"/>
                                          </p:val>
                                        </p:tav>
                                      </p:tavLst>
                                    </p:anim>
                                    <p:anim calcmode="lin" valueType="num">
                                      <p:cBhvr>
                                        <p:cTn id="29" dur="900" accel="100000">
                                          <p:stCondLst>
                                            <p:cond delay="100"/>
                                          </p:stCondLst>
                                        </p:cTn>
                                        <p:tgtEl>
                                          <p:spTgt spid="6"/>
                                        </p:tgtEl>
                                        <p:attrNameLst>
                                          <p:attrName>ppt_y</p:attrName>
                                        </p:attrNameLst>
                                      </p:cBhvr>
                                      <p:tavLst>
                                        <p:tav tm="0">
                                          <p:val>
                                            <p:strVal val="ppt_y"/>
                                          </p:val>
                                        </p:tav>
                                        <p:tav tm="100000">
                                          <p:val>
                                            <p:strVal val="ppt_y+1"/>
                                          </p:val>
                                        </p:tav>
                                      </p:tavLst>
                                    </p:anim>
                                    <p:set>
                                      <p:cBhvr>
                                        <p:cTn id="30" dur="1" fill="hold">
                                          <p:stCondLst>
                                            <p:cond delay="999"/>
                                          </p:stCondLst>
                                        </p:cTn>
                                        <p:tgtEl>
                                          <p:spTgt spid="6"/>
                                        </p:tgtEl>
                                        <p:attrNameLst>
                                          <p:attrName>style.visibility</p:attrName>
                                        </p:attrNameLst>
                                      </p:cBhvr>
                                      <p:to>
                                        <p:strVal val="hidden"/>
                                      </p:to>
                                    </p:set>
                                  </p:childTnLst>
                                </p:cTn>
                              </p:par>
                              <p:par>
                                <p:cTn id="31" presetID="37" presetClass="exit" presetSubtype="0" fill="hold" grpId="0" nodeType="withEffect">
                                  <p:stCondLst>
                                    <p:cond delay="0"/>
                                  </p:stCondLst>
                                  <p:childTnLst>
                                    <p:animEffect transition="out" filter="fade">
                                      <p:cBhvr>
                                        <p:cTn id="32" dur="1000"/>
                                        <p:tgtEl>
                                          <p:spTgt spid="2"/>
                                        </p:tgtEl>
                                      </p:cBhvr>
                                    </p:animEffect>
                                    <p:anim calcmode="lin" valueType="num">
                                      <p:cBhvr>
                                        <p:cTn id="33" dur="1000"/>
                                        <p:tgtEl>
                                          <p:spTgt spid="2"/>
                                        </p:tgtEl>
                                        <p:attrNameLst>
                                          <p:attrName>ppt_x</p:attrName>
                                        </p:attrNameLst>
                                      </p:cBhvr>
                                      <p:tavLst>
                                        <p:tav tm="0">
                                          <p:val>
                                            <p:strVal val="ppt_x"/>
                                          </p:val>
                                        </p:tav>
                                        <p:tav tm="100000">
                                          <p:val>
                                            <p:strVal val="ppt_x"/>
                                          </p:val>
                                        </p:tav>
                                      </p:tavLst>
                                    </p:anim>
                                    <p:anim calcmode="lin" valueType="num">
                                      <p:cBhvr>
                                        <p:cTn id="34" dur="100" decel="100000"/>
                                        <p:tgtEl>
                                          <p:spTgt spid="2"/>
                                        </p:tgtEl>
                                        <p:attrNameLst>
                                          <p:attrName>ppt_y</p:attrName>
                                        </p:attrNameLst>
                                      </p:cBhvr>
                                      <p:tavLst>
                                        <p:tav tm="0">
                                          <p:val>
                                            <p:strVal val="ppt_y"/>
                                          </p:val>
                                        </p:tav>
                                        <p:tav tm="100000">
                                          <p:val>
                                            <p:strVal val="ppt_y-.03"/>
                                          </p:val>
                                        </p:tav>
                                      </p:tavLst>
                                    </p:anim>
                                    <p:anim calcmode="lin" valueType="num">
                                      <p:cBhvr>
                                        <p:cTn id="35" dur="900" accel="100000">
                                          <p:stCondLst>
                                            <p:cond delay="100"/>
                                          </p:stCondLst>
                                        </p:cTn>
                                        <p:tgtEl>
                                          <p:spTgt spid="2"/>
                                        </p:tgtEl>
                                        <p:attrNameLst>
                                          <p:attrName>ppt_y</p:attrName>
                                        </p:attrNameLst>
                                      </p:cBhvr>
                                      <p:tavLst>
                                        <p:tav tm="0">
                                          <p:val>
                                            <p:strVal val="ppt_y"/>
                                          </p:val>
                                        </p:tav>
                                        <p:tav tm="100000">
                                          <p:val>
                                            <p:strVal val="ppt_y+1"/>
                                          </p:val>
                                        </p:tav>
                                      </p:tavLst>
                                    </p:anim>
                                    <p:set>
                                      <p:cBhvr>
                                        <p:cTn id="36" dur="1" fill="hold">
                                          <p:stCondLst>
                                            <p:cond delay="999"/>
                                          </p:stCondLst>
                                        </p:cTn>
                                        <p:tgtEl>
                                          <p:spTgt spid="2"/>
                                        </p:tgtEl>
                                        <p:attrNameLst>
                                          <p:attrName>style.visibility</p:attrName>
                                        </p:attrNameLst>
                                      </p:cBhvr>
                                      <p:to>
                                        <p:strVal val="hidden"/>
                                      </p:to>
                                    </p:set>
                                  </p:childTnLst>
                                </p:cTn>
                              </p:par>
                              <p:par>
                                <p:cTn id="37" presetID="53" presetClass="entr" presetSubtype="0"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xit" presetSubtype="4" fill="hold" grpId="1" nodeType="clickEffect">
                                  <p:stCondLst>
                                    <p:cond delay="0"/>
                                  </p:stCondLst>
                                  <p:childTnLst>
                                    <p:animEffect transition="out" filter="slide(fromBottom)">
                                      <p:cBhvr>
                                        <p:cTn id="45" dur="500"/>
                                        <p:tgtEl>
                                          <p:spTgt spid="8"/>
                                        </p:tgtEl>
                                      </p:cBhvr>
                                    </p:animEffect>
                                    <p:set>
                                      <p:cBhvr>
                                        <p:cTn id="46" dur="1" fill="hold">
                                          <p:stCondLst>
                                            <p:cond delay="499"/>
                                          </p:stCondLst>
                                        </p:cTn>
                                        <p:tgtEl>
                                          <p:spTgt spid="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37" presetClass="exit" presetSubtype="0" fill="hold" nodeType="clickEffect">
                                  <p:stCondLst>
                                    <p:cond delay="0"/>
                                  </p:stCondLst>
                                  <p:childTnLst>
                                    <p:animEffect transition="out" filter="fade">
                                      <p:cBhvr>
                                        <p:cTn id="56" dur="1000"/>
                                        <p:tgtEl>
                                          <p:spTgt spid="11"/>
                                        </p:tgtEl>
                                      </p:cBhvr>
                                    </p:animEffect>
                                    <p:anim calcmode="lin" valueType="num">
                                      <p:cBhvr>
                                        <p:cTn id="57" dur="1000"/>
                                        <p:tgtEl>
                                          <p:spTgt spid="11"/>
                                        </p:tgtEl>
                                        <p:attrNameLst>
                                          <p:attrName>ppt_x</p:attrName>
                                        </p:attrNameLst>
                                      </p:cBhvr>
                                      <p:tavLst>
                                        <p:tav tm="0">
                                          <p:val>
                                            <p:strVal val="ppt_x"/>
                                          </p:val>
                                        </p:tav>
                                        <p:tav tm="100000">
                                          <p:val>
                                            <p:strVal val="ppt_x"/>
                                          </p:val>
                                        </p:tav>
                                      </p:tavLst>
                                    </p:anim>
                                    <p:anim calcmode="lin" valueType="num">
                                      <p:cBhvr>
                                        <p:cTn id="58" dur="100" decel="100000"/>
                                        <p:tgtEl>
                                          <p:spTgt spid="11"/>
                                        </p:tgtEl>
                                        <p:attrNameLst>
                                          <p:attrName>ppt_y</p:attrName>
                                        </p:attrNameLst>
                                      </p:cBhvr>
                                      <p:tavLst>
                                        <p:tav tm="0">
                                          <p:val>
                                            <p:strVal val="ppt_y"/>
                                          </p:val>
                                        </p:tav>
                                        <p:tav tm="100000">
                                          <p:val>
                                            <p:strVal val="ppt_y-.03"/>
                                          </p:val>
                                        </p:tav>
                                      </p:tavLst>
                                    </p:anim>
                                    <p:anim calcmode="lin" valueType="num">
                                      <p:cBhvr>
                                        <p:cTn id="59" dur="900" accel="100000">
                                          <p:stCondLst>
                                            <p:cond delay="100"/>
                                          </p:stCondLst>
                                        </p:cTn>
                                        <p:tgtEl>
                                          <p:spTgt spid="11"/>
                                        </p:tgtEl>
                                        <p:attrNameLst>
                                          <p:attrName>ppt_y</p:attrName>
                                        </p:attrNameLst>
                                      </p:cBhvr>
                                      <p:tavLst>
                                        <p:tav tm="0">
                                          <p:val>
                                            <p:strVal val="ppt_y"/>
                                          </p:val>
                                        </p:tav>
                                        <p:tav tm="100000">
                                          <p:val>
                                            <p:strVal val="ppt_y+1"/>
                                          </p:val>
                                        </p:tav>
                                      </p:tavLst>
                                    </p:anim>
                                    <p:set>
                                      <p:cBhvr>
                                        <p:cTn id="60" dur="1" fill="hold">
                                          <p:stCondLst>
                                            <p:cond delay="999"/>
                                          </p:stCondLst>
                                        </p:cTn>
                                        <p:tgtEl>
                                          <p:spTgt spid="11"/>
                                        </p:tgtEl>
                                        <p:attrNameLst>
                                          <p:attrName>style.visibility</p:attrName>
                                        </p:attrNameLst>
                                      </p:cBhvr>
                                      <p:to>
                                        <p:strVal val="hidden"/>
                                      </p:to>
                                    </p:set>
                                  </p:childTnLst>
                                </p:cTn>
                              </p:par>
                              <p:par>
                                <p:cTn id="61" presetID="31" presetClass="entr" presetSubtype="0" fill="hold" nodeType="withEffect">
                                  <p:stCondLst>
                                    <p:cond delay="0"/>
                                  </p:stCondLst>
                                  <p:iterate type="lt">
                                    <p:tmPct val="5000"/>
                                  </p:iterate>
                                  <p:childTnLst>
                                    <p:set>
                                      <p:cBhvr>
                                        <p:cTn id="62" dur="1" fill="hold">
                                          <p:stCondLst>
                                            <p:cond delay="0"/>
                                          </p:stCondLst>
                                        </p:cTn>
                                        <p:tgtEl>
                                          <p:spTgt spid="10"/>
                                        </p:tgtEl>
                                        <p:attrNameLst>
                                          <p:attrName>style.visibility</p:attrName>
                                        </p:attrNameLst>
                                      </p:cBhvr>
                                      <p:to>
                                        <p:strVal val="visible"/>
                                      </p:to>
                                    </p:set>
                                    <p:anim calcmode="lin" valueType="num">
                                      <p:cBhvr>
                                        <p:cTn id="63" dur="1000" fill="hold"/>
                                        <p:tgtEl>
                                          <p:spTgt spid="10"/>
                                        </p:tgtEl>
                                        <p:attrNameLst>
                                          <p:attrName>ppt_w</p:attrName>
                                        </p:attrNameLst>
                                      </p:cBhvr>
                                      <p:tavLst>
                                        <p:tav tm="0">
                                          <p:val>
                                            <p:fltVal val="0"/>
                                          </p:val>
                                        </p:tav>
                                        <p:tav tm="100000">
                                          <p:val>
                                            <p:strVal val="#ppt_w"/>
                                          </p:val>
                                        </p:tav>
                                      </p:tavLst>
                                    </p:anim>
                                    <p:anim calcmode="lin" valueType="num">
                                      <p:cBhvr>
                                        <p:cTn id="64" dur="1000" fill="hold"/>
                                        <p:tgtEl>
                                          <p:spTgt spid="10"/>
                                        </p:tgtEl>
                                        <p:attrNameLst>
                                          <p:attrName>ppt_h</p:attrName>
                                        </p:attrNameLst>
                                      </p:cBhvr>
                                      <p:tavLst>
                                        <p:tav tm="0">
                                          <p:val>
                                            <p:fltVal val="0"/>
                                          </p:val>
                                        </p:tav>
                                        <p:tav tm="100000">
                                          <p:val>
                                            <p:strVal val="#ppt_h"/>
                                          </p:val>
                                        </p:tav>
                                      </p:tavLst>
                                    </p:anim>
                                    <p:anim calcmode="lin" valueType="num">
                                      <p:cBhvr>
                                        <p:cTn id="65" dur="1000" fill="hold"/>
                                        <p:tgtEl>
                                          <p:spTgt spid="10"/>
                                        </p:tgtEl>
                                        <p:attrNameLst>
                                          <p:attrName>style.rotation</p:attrName>
                                        </p:attrNameLst>
                                      </p:cBhvr>
                                      <p:tavLst>
                                        <p:tav tm="0">
                                          <p:val>
                                            <p:fltVal val="90"/>
                                          </p:val>
                                        </p:tav>
                                        <p:tav tm="100000">
                                          <p:val>
                                            <p:fltVal val="0"/>
                                          </p:val>
                                        </p:tav>
                                      </p:tavLst>
                                    </p:anim>
                                    <p:animEffect transition="in" filter="fade">
                                      <p:cBhvr>
                                        <p:cTn id="6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7239000" cy="1143000"/>
          </a:xfrm>
        </p:spPr>
        <p:txBody>
          <a:bodyPr>
            <a:normAutofit/>
          </a:bodyPr>
          <a:lstStyle/>
          <a:p>
            <a:r>
              <a:rPr lang="ru-RU" b="0" dirty="0" smtClean="0"/>
              <a:t>Северный речной </a:t>
            </a:r>
            <a:r>
              <a:rPr lang="ru-RU" b="0" dirty="0" smtClean="0"/>
              <a:t>вокзал</a:t>
            </a:r>
            <a:endParaRPr lang="ru-RU" dirty="0"/>
          </a:p>
        </p:txBody>
      </p:sp>
      <p:pic>
        <p:nvPicPr>
          <p:cNvPr id="4" name="Содержимое 3" descr="Moscow_Northern_river_terminal.jpg"/>
          <p:cNvPicPr>
            <a:picLocks noGrp="1" noChangeAspect="1"/>
          </p:cNvPicPr>
          <p:nvPr>
            <p:ph idx="1"/>
          </p:nvPr>
        </p:nvPicPr>
        <p:blipFill>
          <a:blip r:embed="rId2"/>
          <a:stretch>
            <a:fillRect/>
          </a:stretch>
        </p:blipFill>
        <p:spPr>
          <a:xfrm>
            <a:off x="142844" y="1142984"/>
            <a:ext cx="5214973" cy="4000528"/>
          </a:xfrm>
        </p:spPr>
      </p:pic>
      <p:sp>
        <p:nvSpPr>
          <p:cNvPr id="5" name="TextBox 4"/>
          <p:cNvSpPr txBox="1"/>
          <p:nvPr/>
        </p:nvSpPr>
        <p:spPr>
          <a:xfrm>
            <a:off x="5214941" y="1142984"/>
            <a:ext cx="2928958" cy="3970318"/>
          </a:xfrm>
          <a:prstGeom prst="rect">
            <a:avLst/>
          </a:prstGeom>
          <a:noFill/>
        </p:spPr>
        <p:txBody>
          <a:bodyPr wrap="square" rtlCol="0">
            <a:spAutoFit/>
          </a:bodyPr>
          <a:lstStyle/>
          <a:p>
            <a:pPr algn="ctr"/>
            <a:r>
              <a:rPr lang="ru-RU" dirty="0" smtClean="0"/>
              <a:t>Северный речной вокзал</a:t>
            </a:r>
            <a:r>
              <a:rPr lang="ru-RU" dirty="0" smtClean="0"/>
              <a:t> (СРВ </a:t>
            </a:r>
            <a:r>
              <a:rPr lang="ru-RU" i="1" dirty="0" smtClean="0"/>
              <a:t>или в обиходе</a:t>
            </a:r>
            <a:r>
              <a:rPr lang="ru-RU" dirty="0" smtClean="0"/>
              <a:t> — Химкинский речной вокзал) Московского речного пароходства — один из двух речных вокзалов Москвы (вместе с Южным). Расположен на берегу Химкинского водохранилища(Ленинградское шоссе, 51). Находится на территории САО г. Москвы.</a:t>
            </a:r>
            <a:endParaRPr lang="ru-RU" dirty="0"/>
          </a:p>
        </p:txBody>
      </p:sp>
      <p:sp>
        <p:nvSpPr>
          <p:cNvPr id="6" name="TextBox 5"/>
          <p:cNvSpPr txBox="1"/>
          <p:nvPr/>
        </p:nvSpPr>
        <p:spPr>
          <a:xfrm>
            <a:off x="214282" y="5103674"/>
            <a:ext cx="7786742" cy="1754326"/>
          </a:xfrm>
          <a:prstGeom prst="rect">
            <a:avLst/>
          </a:prstGeom>
          <a:noFill/>
        </p:spPr>
        <p:txBody>
          <a:bodyPr wrap="square" rtlCol="0">
            <a:spAutoFit/>
          </a:bodyPr>
          <a:lstStyle/>
          <a:p>
            <a:r>
              <a:rPr lang="ru-RU" dirty="0" smtClean="0"/>
              <a:t>Северный речной вокзал был построен одновременно с Каналом имени Москвы ещё до заполнения Химкинского водохранилища в 1937 году (архитекторы А. М. </a:t>
            </a:r>
            <a:r>
              <a:rPr lang="ru-RU" dirty="0" err="1" smtClean="0"/>
              <a:t>Рухлядев</a:t>
            </a:r>
            <a:r>
              <a:rPr lang="ru-RU" dirty="0" smtClean="0"/>
              <a:t>, В. Ф. </a:t>
            </a:r>
            <a:r>
              <a:rPr lang="ru-RU" dirty="0" err="1" smtClean="0"/>
              <a:t>Кринский</a:t>
            </a:r>
            <a:r>
              <a:rPr lang="ru-RU" dirty="0" smtClean="0"/>
              <a:t>, скульптор И. С. Ефимов и др., художник Н. Я. </a:t>
            </a:r>
            <a:r>
              <a:rPr lang="ru-RU" dirty="0" err="1" smtClean="0"/>
              <a:t>Данько</a:t>
            </a:r>
            <a:r>
              <a:rPr lang="ru-RU" dirty="0" smtClean="0"/>
              <a:t> и </a:t>
            </a:r>
            <a:r>
              <a:rPr lang="ru-RU" dirty="0" err="1" smtClean="0"/>
              <a:t>др</a:t>
            </a:r>
            <a:r>
              <a:rPr lang="ru-RU" dirty="0" smtClean="0"/>
              <a:t>). Вокзал является памятником архитектуры и одним из символов Москвы — «порта пяти морей».</a:t>
            </a:r>
            <a:endParaRPr lang="ru-RU" dirty="0"/>
          </a:p>
        </p:txBody>
      </p:sp>
      <p:sp>
        <p:nvSpPr>
          <p:cNvPr id="7" name="TextBox 6"/>
          <p:cNvSpPr txBox="1"/>
          <p:nvPr/>
        </p:nvSpPr>
        <p:spPr>
          <a:xfrm>
            <a:off x="1357290" y="500042"/>
            <a:ext cx="6929486" cy="6186309"/>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ru-RU" dirty="0" smtClean="0"/>
              <a:t>Здание выполнено в форме огромного корабля. Наиболее характерные архитектурные элементы здания вокзала — высокий шпиль и широкая центральная лестница. Шпиль увенчан звездой, которая в 1935—1937 годах находилась </a:t>
            </a:r>
            <a:r>
              <a:rPr lang="ru-RU" dirty="0" smtClean="0"/>
              <a:t>на Спасской </a:t>
            </a:r>
            <a:r>
              <a:rPr lang="ru-RU" dirty="0" smtClean="0"/>
              <a:t>башне Московского кремля. Серп и молот инкрустированы уральскими самоцветами. Вход </a:t>
            </a:r>
            <a:r>
              <a:rPr lang="ru-RU" dirty="0" smtClean="0"/>
              <a:t>украшен майоликами</a:t>
            </a:r>
            <a:r>
              <a:rPr lang="ru-RU" dirty="0" smtClean="0"/>
              <a:t>, из которых особенно интересна одна, изображающая «Москву будущего». Террасы вокзала украшают фонтаны «Север» и «Юг», символизирующие связь южных и северных водных путей в Москве. К вокзальному зданию примыкает парк площадью около 50 га. Уникальные куранты, стоящие в башне вокзала, перевезены сюда из Воскресенского собора г. Волоколамска. В здании вокзала расположен ресторан.</a:t>
            </a:r>
          </a:p>
          <a:p>
            <a:r>
              <a:rPr lang="ru-RU" dirty="0" smtClean="0"/>
              <a:t>В башне имеется механизм, позволяющий опускать шпиль со звездой. По первоначальному замыслу звезду должны были опускать и поднимать каждый раз, когда заканчивалась и возобновлялась навигация. Однако звезду за все годы опускали лишь несколько раз.</a:t>
            </a:r>
          </a:p>
          <a:p>
            <a:r>
              <a:rPr lang="ru-RU" dirty="0" smtClean="0"/>
              <a:t>Общая длина причалов вокзала — около полутора километров, из них примерно половина была построена в 1960-е годы.</a:t>
            </a:r>
          </a:p>
          <a:p>
            <a:endParaRPr lang="ru-RU" dirty="0"/>
          </a:p>
        </p:txBody>
      </p:sp>
      <p:pic>
        <p:nvPicPr>
          <p:cNvPr id="8" name="Рисунок 7" descr="Северный_речной_вокзал_(1937).jpg"/>
          <p:cNvPicPr>
            <a:picLocks noChangeAspect="1"/>
          </p:cNvPicPr>
          <p:nvPr/>
        </p:nvPicPr>
        <p:blipFill>
          <a:blip r:embed="rId3"/>
          <a:stretch>
            <a:fillRect/>
          </a:stretch>
        </p:blipFill>
        <p:spPr>
          <a:xfrm>
            <a:off x="4572000" y="214291"/>
            <a:ext cx="3749038" cy="3000396"/>
          </a:xfrm>
          <a:prstGeom prst="rect">
            <a:avLst/>
          </a:prstGeom>
        </p:spPr>
      </p:pic>
      <p:pic>
        <p:nvPicPr>
          <p:cNvPr id="9" name="Рисунок 8" descr="Rechnoy_Vokzal.jpg"/>
          <p:cNvPicPr>
            <a:picLocks noChangeAspect="1"/>
          </p:cNvPicPr>
          <p:nvPr/>
        </p:nvPicPr>
        <p:blipFill>
          <a:blip r:embed="rId4"/>
          <a:stretch>
            <a:fillRect/>
          </a:stretch>
        </p:blipFill>
        <p:spPr>
          <a:xfrm>
            <a:off x="142844" y="3214686"/>
            <a:ext cx="4235817" cy="3333745"/>
          </a:xfrm>
          <a:prstGeom prst="rect">
            <a:avLst/>
          </a:prstGeom>
        </p:spPr>
      </p:pic>
      <p:pic>
        <p:nvPicPr>
          <p:cNvPr id="10" name="Рисунок 9" descr="photo_msrv.jpg"/>
          <p:cNvPicPr>
            <a:picLocks noChangeAspect="1"/>
          </p:cNvPicPr>
          <p:nvPr/>
        </p:nvPicPr>
        <p:blipFill>
          <a:blip r:embed="rId5"/>
          <a:stretch>
            <a:fillRect/>
          </a:stretch>
        </p:blipFill>
        <p:spPr>
          <a:xfrm>
            <a:off x="142844" y="214290"/>
            <a:ext cx="4232023" cy="2786082"/>
          </a:xfrm>
          <a:prstGeom prst="rect">
            <a:avLst/>
          </a:prstGeom>
        </p:spPr>
      </p:pic>
      <p:pic>
        <p:nvPicPr>
          <p:cNvPr id="11" name="Рисунок 10" descr="Московский_Северный_речной_вокзал.jpg"/>
          <p:cNvPicPr>
            <a:picLocks noChangeAspect="1"/>
          </p:cNvPicPr>
          <p:nvPr/>
        </p:nvPicPr>
        <p:blipFill>
          <a:blip r:embed="rId6"/>
          <a:stretch>
            <a:fillRect/>
          </a:stretch>
        </p:blipFill>
        <p:spPr>
          <a:xfrm>
            <a:off x="4571999" y="3429000"/>
            <a:ext cx="3786215" cy="3130932"/>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4"/>
                                        </p:tgtEl>
                                        <p:attrNameLst>
                                          <p:attrName>ppt_x</p:attrName>
                                        </p:attrNameLst>
                                      </p:cBhvr>
                                      <p:tavLst>
                                        <p:tav tm="0">
                                          <p:val>
                                            <p:strVal val="ppt_x"/>
                                          </p:val>
                                        </p:tav>
                                        <p:tav tm="100000">
                                          <p:val>
                                            <p:strVal val="ppt_x"/>
                                          </p:val>
                                        </p:tav>
                                      </p:tavLst>
                                    </p:anim>
                                    <p:anim calcmode="lin" valueType="num">
                                      <p:cBhvr additive="base">
                                        <p:cTn id="21" dur="500"/>
                                        <p:tgtEl>
                                          <p:spTgt spid="4"/>
                                        </p:tgtEl>
                                        <p:attrNameLst>
                                          <p:attrName>ppt_y</p:attrName>
                                        </p:attrNameLst>
                                      </p:cBhvr>
                                      <p:tavLst>
                                        <p:tav tm="0">
                                          <p:val>
                                            <p:strVal val="ppt_y"/>
                                          </p:val>
                                        </p:tav>
                                        <p:tav tm="100000">
                                          <p:val>
                                            <p:strVal val="1+ppt_h/2"/>
                                          </p:val>
                                        </p:tav>
                                      </p:tavLst>
                                    </p:anim>
                                    <p:set>
                                      <p:cBhvr>
                                        <p:cTn id="22" dur="1" fill="hold">
                                          <p:stCondLst>
                                            <p:cond delay="499"/>
                                          </p:stCondLst>
                                        </p:cTn>
                                        <p:tgtEl>
                                          <p:spTgt spid="4"/>
                                        </p:tgtEl>
                                        <p:attrNameLst>
                                          <p:attrName>style.visibility</p:attrName>
                                        </p:attrNameLst>
                                      </p:cBhvr>
                                      <p:to>
                                        <p:strVal val="hidden"/>
                                      </p:to>
                                    </p:set>
                                  </p:childTnLst>
                                </p:cTn>
                              </p:par>
                              <p:par>
                                <p:cTn id="23" presetID="2" presetClass="exit" presetSubtype="4" fill="hold" grpId="1" nodeType="with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cTn>
                              </p:par>
                              <p:par>
                                <p:cTn id="31" presetID="2" presetClass="exit" presetSubtype="4" fill="hold" grpId="0" nodeType="withEffect">
                                  <p:stCondLst>
                                    <p:cond delay="0"/>
                                  </p:stCondLst>
                                  <p:childTnLst>
                                    <p:anim calcmode="lin" valueType="num">
                                      <p:cBhvr additive="base">
                                        <p:cTn id="32" dur="500"/>
                                        <p:tgtEl>
                                          <p:spTgt spid="2"/>
                                        </p:tgtEl>
                                        <p:attrNameLst>
                                          <p:attrName>ppt_x</p:attrName>
                                        </p:attrNameLst>
                                      </p:cBhvr>
                                      <p:tavLst>
                                        <p:tav tm="0">
                                          <p:val>
                                            <p:strVal val="ppt_x"/>
                                          </p:val>
                                        </p:tav>
                                        <p:tav tm="100000">
                                          <p:val>
                                            <p:strVal val="ppt_x"/>
                                          </p:val>
                                        </p:tav>
                                      </p:tavLst>
                                    </p:anim>
                                    <p:anim calcmode="lin" valueType="num">
                                      <p:cBhvr additive="base">
                                        <p:cTn id="33" dur="500"/>
                                        <p:tgtEl>
                                          <p:spTgt spid="2"/>
                                        </p:tgtEl>
                                        <p:attrNameLst>
                                          <p:attrName>ppt_y</p:attrName>
                                        </p:attrNameLst>
                                      </p:cBhvr>
                                      <p:tavLst>
                                        <p:tav tm="0">
                                          <p:val>
                                            <p:strVal val="ppt_y"/>
                                          </p:val>
                                        </p:tav>
                                        <p:tav tm="100000">
                                          <p:val>
                                            <p:strVal val="1+ppt_h/2"/>
                                          </p:val>
                                        </p:tav>
                                      </p:tavLst>
                                    </p:anim>
                                    <p:set>
                                      <p:cBhvr>
                                        <p:cTn id="34" dur="1" fill="hold">
                                          <p:stCondLst>
                                            <p:cond delay="499"/>
                                          </p:stCondLst>
                                        </p:cTn>
                                        <p:tgtEl>
                                          <p:spTgt spid="2"/>
                                        </p:tgtEl>
                                        <p:attrNameLst>
                                          <p:attrName>style.visibility</p:attrName>
                                        </p:attrNameLst>
                                      </p:cBhvr>
                                      <p:to>
                                        <p:strVal val="hidden"/>
                                      </p:to>
                                    </p:set>
                                  </p:childTnLst>
                                </p:cTn>
                              </p:par>
                            </p:childTnLst>
                          </p:cTn>
                        </p:par>
                        <p:par>
                          <p:cTn id="35" fill="hold">
                            <p:stCondLst>
                              <p:cond delay="500"/>
                            </p:stCondLst>
                            <p:childTnLst>
                              <p:par>
                                <p:cTn id="36" presetID="9"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dissolv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xit" presetSubtype="0" fill="hold" grpId="1" nodeType="clickEffect">
                                  <p:stCondLst>
                                    <p:cond delay="0"/>
                                  </p:stCondLst>
                                  <p:childTnLst>
                                    <p:animEffect transition="out" filter="dissolve">
                                      <p:cBhvr>
                                        <p:cTn id="42" dur="500"/>
                                        <p:tgtEl>
                                          <p:spTgt spid="7"/>
                                        </p:tgtEl>
                                      </p:cBhvr>
                                    </p:animEffect>
                                    <p:set>
                                      <p:cBhvr>
                                        <p:cTn id="43" dur="1" fill="hold">
                                          <p:stCondLst>
                                            <p:cond delay="499"/>
                                          </p:stCondLst>
                                        </p:cTn>
                                        <p:tgtEl>
                                          <p:spTgt spid="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7" presetClass="entr" presetSubtype="8"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0" fill="hold"/>
                                        <p:tgtEl>
                                          <p:spTgt spid="10"/>
                                        </p:tgtEl>
                                        <p:attrNameLst>
                                          <p:attrName>ppt_x</p:attrName>
                                        </p:attrNameLst>
                                      </p:cBhvr>
                                      <p:tavLst>
                                        <p:tav tm="0">
                                          <p:val>
                                            <p:strVal val="0-#ppt_w/2"/>
                                          </p:val>
                                        </p:tav>
                                        <p:tav tm="100000">
                                          <p:val>
                                            <p:strVal val="#ppt_x"/>
                                          </p:val>
                                        </p:tav>
                                      </p:tavLst>
                                    </p:anim>
                                    <p:anim calcmode="lin" valueType="num">
                                      <p:cBhvr additive="base">
                                        <p:cTn id="49" dur="5000" fill="hold"/>
                                        <p:tgtEl>
                                          <p:spTgt spid="10"/>
                                        </p:tgtEl>
                                        <p:attrNameLst>
                                          <p:attrName>ppt_y</p:attrName>
                                        </p:attrNameLst>
                                      </p:cBhvr>
                                      <p:tavLst>
                                        <p:tav tm="0">
                                          <p:val>
                                            <p:strVal val="#ppt_y"/>
                                          </p:val>
                                        </p:tav>
                                        <p:tav tm="100000">
                                          <p:val>
                                            <p:strVal val="#ppt_y"/>
                                          </p:val>
                                        </p:tav>
                                      </p:tavLst>
                                    </p:anim>
                                  </p:childTnLst>
                                </p:cTn>
                              </p:par>
                              <p:par>
                                <p:cTn id="50" presetID="7" presetClass="entr" presetSubtype="1"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0" fill="hold"/>
                                        <p:tgtEl>
                                          <p:spTgt spid="8"/>
                                        </p:tgtEl>
                                        <p:attrNameLst>
                                          <p:attrName>ppt_x</p:attrName>
                                        </p:attrNameLst>
                                      </p:cBhvr>
                                      <p:tavLst>
                                        <p:tav tm="0">
                                          <p:val>
                                            <p:strVal val="#ppt_x"/>
                                          </p:val>
                                        </p:tav>
                                        <p:tav tm="100000">
                                          <p:val>
                                            <p:strVal val="#ppt_x"/>
                                          </p:val>
                                        </p:tav>
                                      </p:tavLst>
                                    </p:anim>
                                    <p:anim calcmode="lin" valueType="num">
                                      <p:cBhvr additive="base">
                                        <p:cTn id="53" dur="5000" fill="hold"/>
                                        <p:tgtEl>
                                          <p:spTgt spid="8"/>
                                        </p:tgtEl>
                                        <p:attrNameLst>
                                          <p:attrName>ppt_y</p:attrName>
                                        </p:attrNameLst>
                                      </p:cBhvr>
                                      <p:tavLst>
                                        <p:tav tm="0">
                                          <p:val>
                                            <p:strVal val="0-#ppt_h/2"/>
                                          </p:val>
                                        </p:tav>
                                        <p:tav tm="100000">
                                          <p:val>
                                            <p:strVal val="#ppt_y"/>
                                          </p:val>
                                        </p:tav>
                                      </p:tavLst>
                                    </p:anim>
                                  </p:childTnLst>
                                </p:cTn>
                              </p:par>
                              <p:par>
                                <p:cTn id="54" presetID="7" presetClass="entr" presetSubtype="4"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0" fill="hold"/>
                                        <p:tgtEl>
                                          <p:spTgt spid="9"/>
                                        </p:tgtEl>
                                        <p:attrNameLst>
                                          <p:attrName>ppt_x</p:attrName>
                                        </p:attrNameLst>
                                      </p:cBhvr>
                                      <p:tavLst>
                                        <p:tav tm="0">
                                          <p:val>
                                            <p:strVal val="#ppt_x"/>
                                          </p:val>
                                        </p:tav>
                                        <p:tav tm="100000">
                                          <p:val>
                                            <p:strVal val="#ppt_x"/>
                                          </p:val>
                                        </p:tav>
                                      </p:tavLst>
                                    </p:anim>
                                    <p:anim calcmode="lin" valueType="num">
                                      <p:cBhvr additive="base">
                                        <p:cTn id="57" dur="5000" fill="hold"/>
                                        <p:tgtEl>
                                          <p:spTgt spid="9"/>
                                        </p:tgtEl>
                                        <p:attrNameLst>
                                          <p:attrName>ppt_y</p:attrName>
                                        </p:attrNameLst>
                                      </p:cBhvr>
                                      <p:tavLst>
                                        <p:tav tm="0">
                                          <p:val>
                                            <p:strVal val="1+#ppt_h/2"/>
                                          </p:val>
                                        </p:tav>
                                        <p:tav tm="100000">
                                          <p:val>
                                            <p:strVal val="#ppt_y"/>
                                          </p:val>
                                        </p:tav>
                                      </p:tavLst>
                                    </p:anim>
                                  </p:childTnLst>
                                </p:cTn>
                              </p:par>
                              <p:par>
                                <p:cTn id="58" presetID="7" presetClass="entr" presetSubtype="2"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0" fill="hold"/>
                                        <p:tgtEl>
                                          <p:spTgt spid="11"/>
                                        </p:tgtEl>
                                        <p:attrNameLst>
                                          <p:attrName>ppt_x</p:attrName>
                                        </p:attrNameLst>
                                      </p:cBhvr>
                                      <p:tavLst>
                                        <p:tav tm="0">
                                          <p:val>
                                            <p:strVal val="1+#ppt_w/2"/>
                                          </p:val>
                                        </p:tav>
                                        <p:tav tm="100000">
                                          <p:val>
                                            <p:strVal val="#ppt_x"/>
                                          </p:val>
                                        </p:tav>
                                      </p:tavLst>
                                    </p:anim>
                                    <p:anim calcmode="lin" valueType="num">
                                      <p:cBhvr additive="base">
                                        <p:cTn id="61" dur="5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6" grpId="1"/>
      <p:bldP spid="7" grpId="0" animBg="1"/>
      <p:bldP spid="7" grpId="1"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139</TotalTime>
  <Words>133</Words>
  <PresentationFormat>Экран (4:3)</PresentationFormat>
  <Paragraphs>44</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Изящная</vt:lpstr>
      <vt:lpstr>архитектурные Памятники России</vt:lpstr>
      <vt:lpstr>Александровская колонна (Александрийский столп)</vt:lpstr>
      <vt:lpstr>Храм Василия Блаженного </vt:lpstr>
      <vt:lpstr>Дом компании «Зингер» </vt:lpstr>
      <vt:lpstr>Манеж (Москва) </vt:lpstr>
      <vt:lpstr>Кафедральный собор Святых Петра и Павла</vt:lpstr>
      <vt:lpstr>Шуховская башня</vt:lpstr>
      <vt:lpstr>Северный речной вокзал</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Viktor Khabatchov</cp:lastModifiedBy>
  <cp:revision>15</cp:revision>
  <dcterms:modified xsi:type="dcterms:W3CDTF">2011-10-26T17:34:18Z</dcterms:modified>
</cp:coreProperties>
</file>